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8429" r:id="rId3"/>
    <p:sldId id="8430" r:id="rId5"/>
    <p:sldId id="8431" r:id="rId6"/>
    <p:sldId id="8443" r:id="rId7"/>
    <p:sldId id="8466" r:id="rId8"/>
    <p:sldId id="8444" r:id="rId9"/>
    <p:sldId id="349" r:id="rId10"/>
    <p:sldId id="351" r:id="rId11"/>
    <p:sldId id="8438" r:id="rId12"/>
    <p:sldId id="8481" r:id="rId13"/>
    <p:sldId id="852" r:id="rId14"/>
    <p:sldId id="8465" r:id="rId15"/>
    <p:sldId id="8445" r:id="rId16"/>
    <p:sldId id="292" r:id="rId17"/>
    <p:sldId id="8446" r:id="rId18"/>
    <p:sldId id="348" r:id="rId19"/>
    <p:sldId id="8493" r:id="rId20"/>
    <p:sldId id="8494" r:id="rId21"/>
    <p:sldId id="8495" r:id="rId22"/>
    <p:sldId id="8496" r:id="rId23"/>
    <p:sldId id="8497" r:id="rId24"/>
    <p:sldId id="8498" r:id="rId25"/>
    <p:sldId id="8499" r:id="rId26"/>
    <p:sldId id="8500" r:id="rId27"/>
    <p:sldId id="8501" r:id="rId28"/>
    <p:sldId id="8502" r:id="rId29"/>
    <p:sldId id="8503" r:id="rId30"/>
    <p:sldId id="8505" r:id="rId31"/>
    <p:sldId id="8506" r:id="rId32"/>
    <p:sldId id="8507" r:id="rId33"/>
    <p:sldId id="8508" r:id="rId34"/>
    <p:sldId id="8509" r:id="rId35"/>
    <p:sldId id="8510" r:id="rId36"/>
    <p:sldId id="8511" r:id="rId37"/>
    <p:sldId id="8512" r:id="rId38"/>
    <p:sldId id="8513" r:id="rId39"/>
    <p:sldId id="8514" r:id="rId40"/>
    <p:sldId id="8515" r:id="rId41"/>
    <p:sldId id="8516" r:id="rId42"/>
    <p:sldId id="8517" r:id="rId43"/>
    <p:sldId id="8518" r:id="rId44"/>
    <p:sldId id="8519" r:id="rId45"/>
    <p:sldId id="8520" r:id="rId46"/>
    <p:sldId id="8521" r:id="rId47"/>
    <p:sldId id="8522" r:id="rId48"/>
    <p:sldId id="8530" r:id="rId49"/>
    <p:sldId id="8531" r:id="rId50"/>
    <p:sldId id="8532" r:id="rId51"/>
    <p:sldId id="8447" r:id="rId52"/>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4" userDrawn="1">
          <p15:clr>
            <a:srgbClr val="A4A3A4"/>
          </p15:clr>
        </p15:guide>
        <p15:guide id="2" pos="3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96D9"/>
    <a:srgbClr val="0274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7" autoAdjust="0"/>
    <p:restoredTop sz="94280" autoAdjust="0"/>
  </p:normalViewPr>
  <p:slideViewPr>
    <p:cSldViewPr snapToGrid="0" showGuides="1">
      <p:cViewPr>
        <p:scale>
          <a:sx n="53" d="100"/>
          <a:sy n="53" d="100"/>
        </p:scale>
        <p:origin x="-2736" y="-1260"/>
      </p:cViewPr>
      <p:guideLst>
        <p:guide orient="horz" pos="2684"/>
        <p:guide pos="376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6" Type="http://schemas.openxmlformats.org/officeDocument/2006/relationships/tags" Target="tags/tag25.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1BA1F-9B8E-43BA-A1BE-54E0FC481E4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6260F-EEEF-42B2-ABCA-B8D5E316C8C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46260F-EEEF-42B2-ABCA-B8D5E316C8C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46260F-EEEF-42B2-ABCA-B8D5E316C8C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914D7-F920-4CFC-9A44-0A24832BAFA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46260F-EEEF-42B2-ABCA-B8D5E316C8C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242-42E4-462F-B9A6-468AC33D61A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242-42E4-462F-B9A6-468AC33D61A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242-42E4-462F-B9A6-468AC33D61A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46260F-EEEF-42B2-ABCA-B8D5E316C8C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242-42E4-462F-B9A6-468AC33D61A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242-42E4-462F-B9A6-468AC33D61A2}"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242-42E4-462F-B9A6-468AC33D61A2}"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46260F-EEEF-42B2-ABCA-B8D5E316C8C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242-42E4-462F-B9A6-468AC33D61A2}"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242-42E4-462F-B9A6-468AC33D61A2}"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46260F-EEEF-42B2-ABCA-B8D5E316C8C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242-42E4-462F-B9A6-468AC33D61A2}"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3104242-42E4-462F-B9A6-468AC33D61A2}"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D589DF-9858-42C5-8B2E-539A416D0577}"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46260F-EEEF-42B2-ABCA-B8D5E316C8C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46260F-EEEF-42B2-ABCA-B8D5E316C8C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A46260F-EEEF-42B2-ABCA-B8D5E316C8C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0D7D0D9-3E88-4F7B-9168-F5F728CBE95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80AA74-8946-4918-BBC7-7DE143037C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0D7D0D9-3E88-4F7B-9168-F5F728CBE95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80AA74-8946-4918-BBC7-7DE143037C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0D7D0D9-3E88-4F7B-9168-F5F728CBE95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80AA74-8946-4918-BBC7-7DE143037C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0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Main Title+ SubTitle+Numb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grpSp>
        <p:nvGrpSpPr>
          <p:cNvPr id="4" name="组合 3"/>
          <p:cNvGrpSpPr/>
          <p:nvPr userDrawn="1"/>
        </p:nvGrpSpPr>
        <p:grpSpPr>
          <a:xfrm>
            <a:off x="0" y="0"/>
            <a:ext cx="12192000" cy="6856551"/>
            <a:chOff x="0" y="0"/>
            <a:chExt cx="12192000" cy="6856551"/>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9584" t="15768" r="-1"/>
            <a:stretch>
              <a:fillRect/>
            </a:stretch>
          </p:blipFill>
          <p:spPr>
            <a:xfrm flipH="1">
              <a:off x="1724400" y="0"/>
              <a:ext cx="10467600" cy="6855102"/>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97150" t="15768" r="-1"/>
            <a:stretch>
              <a:fillRect/>
            </a:stretch>
          </p:blipFill>
          <p:spPr>
            <a:xfrm flipH="1">
              <a:off x="0" y="1449"/>
              <a:ext cx="2095500" cy="685510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2352675" y="1908631"/>
            <a:ext cx="3448050" cy="2162175"/>
          </a:xfrm>
          <a:custGeom>
            <a:avLst/>
            <a:gdLst>
              <a:gd name="connsiteX0" fmla="*/ 0 w 3448050"/>
              <a:gd name="connsiteY0" fmla="*/ 0 h 2162175"/>
              <a:gd name="connsiteX1" fmla="*/ 3448050 w 3448050"/>
              <a:gd name="connsiteY1" fmla="*/ 0 h 2162175"/>
              <a:gd name="connsiteX2" fmla="*/ 3448050 w 3448050"/>
              <a:gd name="connsiteY2" fmla="*/ 2162175 h 2162175"/>
              <a:gd name="connsiteX3" fmla="*/ 0 w 3448050"/>
              <a:gd name="connsiteY3" fmla="*/ 2162175 h 2162175"/>
            </a:gdLst>
            <a:ahLst/>
            <a:cxnLst>
              <a:cxn ang="0">
                <a:pos x="connsiteX0" y="connsiteY0"/>
              </a:cxn>
              <a:cxn ang="0">
                <a:pos x="connsiteX1" y="connsiteY1"/>
              </a:cxn>
              <a:cxn ang="0">
                <a:pos x="connsiteX2" y="connsiteY2"/>
              </a:cxn>
              <a:cxn ang="0">
                <a:pos x="connsiteX3" y="connsiteY3"/>
              </a:cxn>
            </a:cxnLst>
            <a:rect l="l" t="t" r="r" b="b"/>
            <a:pathLst>
              <a:path w="3448050" h="2162175">
                <a:moveTo>
                  <a:pt x="0" y="0"/>
                </a:moveTo>
                <a:lnTo>
                  <a:pt x="3448050" y="0"/>
                </a:lnTo>
                <a:lnTo>
                  <a:pt x="3448050" y="2162175"/>
                </a:lnTo>
                <a:lnTo>
                  <a:pt x="0" y="2162175"/>
                </a:lnTo>
                <a:close/>
              </a:path>
            </a:pathLst>
          </a:custGeom>
        </p:spPr>
        <p:txBody>
          <a:bodyPr wrap="square">
            <a:noAutofit/>
          </a:bodyPr>
          <a:lstStyle/>
          <a:p>
            <a:endParaRPr lang="zh-CN" altLang="en-US"/>
          </a:p>
        </p:txBody>
      </p:sp>
      <p:sp>
        <p:nvSpPr>
          <p:cNvPr id="7" name="图片占位符 6"/>
          <p:cNvSpPr>
            <a:spLocks noGrp="1"/>
          </p:cNvSpPr>
          <p:nvPr>
            <p:ph type="pic" sz="quarter" idx="11"/>
          </p:nvPr>
        </p:nvSpPr>
        <p:spPr>
          <a:xfrm>
            <a:off x="6629400" y="3727906"/>
            <a:ext cx="3448050" cy="2162175"/>
          </a:xfrm>
          <a:custGeom>
            <a:avLst/>
            <a:gdLst>
              <a:gd name="connsiteX0" fmla="*/ 0 w 3448050"/>
              <a:gd name="connsiteY0" fmla="*/ 0 h 2162175"/>
              <a:gd name="connsiteX1" fmla="*/ 3448050 w 3448050"/>
              <a:gd name="connsiteY1" fmla="*/ 0 h 2162175"/>
              <a:gd name="connsiteX2" fmla="*/ 3448050 w 3448050"/>
              <a:gd name="connsiteY2" fmla="*/ 2162175 h 2162175"/>
              <a:gd name="connsiteX3" fmla="*/ 0 w 3448050"/>
              <a:gd name="connsiteY3" fmla="*/ 2162175 h 2162175"/>
            </a:gdLst>
            <a:ahLst/>
            <a:cxnLst>
              <a:cxn ang="0">
                <a:pos x="connsiteX0" y="connsiteY0"/>
              </a:cxn>
              <a:cxn ang="0">
                <a:pos x="connsiteX1" y="connsiteY1"/>
              </a:cxn>
              <a:cxn ang="0">
                <a:pos x="connsiteX2" y="connsiteY2"/>
              </a:cxn>
              <a:cxn ang="0">
                <a:pos x="connsiteX3" y="connsiteY3"/>
              </a:cxn>
            </a:cxnLst>
            <a:rect l="l" t="t" r="r" b="b"/>
            <a:pathLst>
              <a:path w="3448050" h="2162175">
                <a:moveTo>
                  <a:pt x="0" y="0"/>
                </a:moveTo>
                <a:lnTo>
                  <a:pt x="3448050" y="0"/>
                </a:lnTo>
                <a:lnTo>
                  <a:pt x="3448050" y="2162175"/>
                </a:lnTo>
                <a:lnTo>
                  <a:pt x="0" y="2162175"/>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7299" b="1"/>
          <a:stretch>
            <a:fillRect/>
          </a:stretch>
        </p:blipFill>
        <p:spPr>
          <a:xfrm>
            <a:off x="0" y="6638544"/>
            <a:ext cx="12192000" cy="2194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20D7D0D9-3E88-4F7B-9168-F5F728CBE95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680AA74-8946-4918-BBC7-7DE143037C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0D7D0D9-3E88-4F7B-9168-F5F728CBE95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80AA74-8946-4918-BBC7-7DE143037C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0D7D0D9-3E88-4F7B-9168-F5F728CBE95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680AA74-8946-4918-BBC7-7DE143037C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0D7D0D9-3E88-4F7B-9168-F5F728CBE95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680AA74-8946-4918-BBC7-7DE143037C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7D0D9-3E88-4F7B-9168-F5F728CBE95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680AA74-8946-4918-BBC7-7DE143037C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0D7D0D9-3E88-4F7B-9168-F5F728CBE95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80AA74-8946-4918-BBC7-7DE143037C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0D7D0D9-3E88-4F7B-9168-F5F728CBE95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680AA74-8946-4918-BBC7-7DE143037CF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7D0D9-3E88-4F7B-9168-F5F728CBE95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80AA74-8946-4918-BBC7-7DE143037CF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3.xml"/><Relationship Id="rId2" Type="http://schemas.openxmlformats.org/officeDocument/2006/relationships/image" Target="../media/image16.png"/><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9.xml"/><Relationship Id="rId3" Type="http://schemas.openxmlformats.org/officeDocument/2006/relationships/tags" Target="../tags/tag1.xml"/><Relationship Id="rId2" Type="http://schemas.openxmlformats.org/officeDocument/2006/relationships/image" Target="../media/image19.png"/><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9.xml"/><Relationship Id="rId4" Type="http://schemas.openxmlformats.org/officeDocument/2006/relationships/tags" Target="../tags/tag3.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9.xml"/><Relationship Id="rId3" Type="http://schemas.openxmlformats.org/officeDocument/2006/relationships/tags" Target="../tags/tag4.xml"/><Relationship Id="rId2" Type="http://schemas.openxmlformats.org/officeDocument/2006/relationships/image" Target="../media/image23.png"/><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9.xml"/><Relationship Id="rId2" Type="http://schemas.openxmlformats.org/officeDocument/2006/relationships/tags" Target="../tags/tag5.xml"/><Relationship Id="rId1" Type="http://schemas.openxmlformats.org/officeDocument/2006/relationships/image" Target="../media/image24.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9.xml"/><Relationship Id="rId2" Type="http://schemas.openxmlformats.org/officeDocument/2006/relationships/tags" Target="../tags/tag6.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9.xml"/><Relationship Id="rId4" Type="http://schemas.openxmlformats.org/officeDocument/2006/relationships/tags" Target="../tags/tag7.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9.xml"/><Relationship Id="rId3" Type="http://schemas.openxmlformats.org/officeDocument/2006/relationships/tags" Target="../tags/tag8.xml"/><Relationship Id="rId2" Type="http://schemas.openxmlformats.org/officeDocument/2006/relationships/image" Target="../media/image30.png"/><Relationship Id="rId1" Type="http://schemas.openxmlformats.org/officeDocument/2006/relationships/image" Target="../media/image29.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9.xml"/><Relationship Id="rId2" Type="http://schemas.openxmlformats.org/officeDocument/2006/relationships/tags" Target="../tags/tag9.xml"/><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19.xml"/><Relationship Id="rId7" Type="http://schemas.openxmlformats.org/officeDocument/2006/relationships/tags" Target="../tags/tag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tags" Target="../tags/tag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9.xml"/><Relationship Id="rId4" Type="http://schemas.openxmlformats.org/officeDocument/2006/relationships/tags" Target="../tags/tag12.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9.xml"/><Relationship Id="rId2" Type="http://schemas.openxmlformats.org/officeDocument/2006/relationships/tags" Target="../tags/tag13.xml"/><Relationship Id="rId1" Type="http://schemas.openxmlformats.org/officeDocument/2006/relationships/image" Target="../media/image40.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9.xml"/><Relationship Id="rId4" Type="http://schemas.openxmlformats.org/officeDocument/2006/relationships/tags" Target="../tags/tag14.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9.xml"/><Relationship Id="rId2" Type="http://schemas.openxmlformats.org/officeDocument/2006/relationships/tags" Target="../tags/tag15.xml"/><Relationship Id="rId1" Type="http://schemas.openxmlformats.org/officeDocument/2006/relationships/image" Target="../media/image44.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9.xml"/><Relationship Id="rId4" Type="http://schemas.openxmlformats.org/officeDocument/2006/relationships/tags" Target="../tags/tag16.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9.xml"/><Relationship Id="rId2" Type="http://schemas.openxmlformats.org/officeDocument/2006/relationships/tags" Target="../tags/tag17.xml"/><Relationship Id="rId1"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19.xml"/><Relationship Id="rId4" Type="http://schemas.openxmlformats.org/officeDocument/2006/relationships/tags" Target="../tags/tag18.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19.xml"/><Relationship Id="rId4" Type="http://schemas.openxmlformats.org/officeDocument/2006/relationships/tags" Target="../tags/tag19.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9.xml"/><Relationship Id="rId4" Type="http://schemas.openxmlformats.org/officeDocument/2006/relationships/tags" Target="../tags/tag20.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19.xml"/><Relationship Id="rId5" Type="http://schemas.openxmlformats.org/officeDocument/2006/relationships/tags" Target="../tags/tag21.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19.xml"/><Relationship Id="rId4" Type="http://schemas.openxmlformats.org/officeDocument/2006/relationships/tags" Target="../tags/tag22.xml"/><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19.xml"/><Relationship Id="rId5" Type="http://schemas.openxmlformats.org/officeDocument/2006/relationships/tags" Target="../tags/tag23.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19.xml"/><Relationship Id="rId4" Type="http://schemas.openxmlformats.org/officeDocument/2006/relationships/tags" Target="../tags/tag24.xml"/><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3.xml"/><Relationship Id="rId4" Type="http://schemas.openxmlformats.org/officeDocument/2006/relationships/image" Target="../media/image10.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flipV="1">
            <a:off x="4179325" y="-3740"/>
            <a:ext cx="1133456" cy="1085302"/>
          </a:xfrm>
          <a:prstGeom prst="triangle">
            <a:avLst/>
          </a:prstGeom>
          <a:solidFill>
            <a:srgbClr val="484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5" name="任意多边形 4"/>
          <p:cNvSpPr/>
          <p:nvPr/>
        </p:nvSpPr>
        <p:spPr>
          <a:xfrm>
            <a:off x="-1" y="0"/>
            <a:ext cx="7130006" cy="6858000"/>
          </a:xfrm>
          <a:custGeom>
            <a:avLst/>
            <a:gdLst>
              <a:gd name="connsiteX0" fmla="*/ 0 w 7130006"/>
              <a:gd name="connsiteY0" fmla="*/ 0 h 6858000"/>
              <a:gd name="connsiteX1" fmla="*/ 3715473 w 7130006"/>
              <a:gd name="connsiteY1" fmla="*/ 0 h 6858000"/>
              <a:gd name="connsiteX2" fmla="*/ 7130006 w 7130006"/>
              <a:gd name="connsiteY2" fmla="*/ 6858000 h 6858000"/>
              <a:gd name="connsiteX3" fmla="*/ 3715473 w 7130006"/>
              <a:gd name="connsiteY3" fmla="*/ 6858000 h 6858000"/>
              <a:gd name="connsiteX4" fmla="*/ 0 w 713000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006" h="6858000">
                <a:moveTo>
                  <a:pt x="0" y="0"/>
                </a:moveTo>
                <a:lnTo>
                  <a:pt x="3715473" y="0"/>
                </a:lnTo>
                <a:lnTo>
                  <a:pt x="7130006" y="6858000"/>
                </a:lnTo>
                <a:lnTo>
                  <a:pt x="3715473" y="6858000"/>
                </a:lnTo>
                <a:lnTo>
                  <a:pt x="0" y="6858000"/>
                </a:lnTo>
                <a:close/>
              </a:path>
            </a:pathLst>
          </a:custGeom>
          <a:blipFill dpi="0" rotWithShape="0">
            <a:blip r:embed="rId1" cstate="print"/>
            <a:srcRect/>
            <a:stretch>
              <a:fillRect l="-50000" r="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6" name="等腰三角形 5"/>
          <p:cNvSpPr/>
          <p:nvPr/>
        </p:nvSpPr>
        <p:spPr>
          <a:xfrm>
            <a:off x="3787165" y="3800474"/>
            <a:ext cx="3193184" cy="3057525"/>
          </a:xfrm>
          <a:prstGeom prst="triangle">
            <a:avLst/>
          </a:pr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9" name="文本框 8"/>
          <p:cNvSpPr txBox="1"/>
          <p:nvPr/>
        </p:nvSpPr>
        <p:spPr>
          <a:xfrm>
            <a:off x="8984483" y="5226378"/>
            <a:ext cx="3207517" cy="5759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Brief Introduction of Safety Supervision Platform for Acceptance and Acceptance of School Dining Room Materials Purchase</a:t>
            </a:r>
            <a:endParaRPr kumimoji="0" lang="en-US" altLang="zh-CN" sz="105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cxnSp>
        <p:nvCxnSpPr>
          <p:cNvPr id="10" name="直接连接符 9"/>
          <p:cNvCxnSpPr/>
          <p:nvPr/>
        </p:nvCxnSpPr>
        <p:spPr>
          <a:xfrm>
            <a:off x="8577072" y="5101150"/>
            <a:ext cx="3533837" cy="0"/>
          </a:xfrm>
          <a:prstGeom prst="line">
            <a:avLst/>
          </a:prstGeom>
          <a:ln w="25400">
            <a:solidFill>
              <a:srgbClr val="0274A8"/>
            </a:solidFill>
          </a:ln>
        </p:spPr>
        <p:style>
          <a:lnRef idx="1">
            <a:schemeClr val="accent1"/>
          </a:lnRef>
          <a:fillRef idx="0">
            <a:schemeClr val="accent1"/>
          </a:fillRef>
          <a:effectRef idx="0">
            <a:schemeClr val="accent1"/>
          </a:effectRef>
          <a:fontRef idx="minor">
            <a:schemeClr val="tx1"/>
          </a:fontRef>
        </p:style>
      </p:cxnSp>
      <p:sp>
        <p:nvSpPr>
          <p:cNvPr id="11" name="任意多边形 10"/>
          <p:cNvSpPr/>
          <p:nvPr/>
        </p:nvSpPr>
        <p:spPr>
          <a:xfrm>
            <a:off x="3702691" y="0"/>
            <a:ext cx="2599033" cy="4708648"/>
          </a:xfrm>
          <a:custGeom>
            <a:avLst/>
            <a:gdLst>
              <a:gd name="connsiteX0" fmla="*/ 0 w 2207786"/>
              <a:gd name="connsiteY0" fmla="*/ 0 h 3999829"/>
              <a:gd name="connsiteX1" fmla="*/ 435408 w 2207786"/>
              <a:gd name="connsiteY1" fmla="*/ 0 h 3999829"/>
              <a:gd name="connsiteX2" fmla="*/ 2207786 w 2207786"/>
              <a:gd name="connsiteY2" fmla="*/ 3430030 h 3999829"/>
              <a:gd name="connsiteX3" fmla="*/ 2066807 w 2207786"/>
              <a:gd name="connsiteY3" fmla="*/ 3999829 h 3999829"/>
              <a:gd name="connsiteX4" fmla="*/ 0 w 2207786"/>
              <a:gd name="connsiteY4" fmla="*/ 0 h 3999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786" h="3999829">
                <a:moveTo>
                  <a:pt x="0" y="0"/>
                </a:moveTo>
                <a:lnTo>
                  <a:pt x="435408" y="0"/>
                </a:lnTo>
                <a:lnTo>
                  <a:pt x="2207786" y="3430030"/>
                </a:lnTo>
                <a:lnTo>
                  <a:pt x="2066807" y="3999829"/>
                </a:lnTo>
                <a:lnTo>
                  <a:pt x="0" y="0"/>
                </a:lnTo>
                <a:close/>
              </a:path>
            </a:pathLst>
          </a:cu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2" name="任意多边形 11"/>
          <p:cNvSpPr/>
          <p:nvPr/>
        </p:nvSpPr>
        <p:spPr>
          <a:xfrm>
            <a:off x="3413104" y="0"/>
            <a:ext cx="3983514" cy="6861740"/>
          </a:xfrm>
          <a:custGeom>
            <a:avLst/>
            <a:gdLst>
              <a:gd name="connsiteX0" fmla="*/ 0 w 3983514"/>
              <a:gd name="connsiteY0" fmla="*/ 0 h 6861740"/>
              <a:gd name="connsiteX1" fmla="*/ 435408 w 3983514"/>
              <a:gd name="connsiteY1" fmla="*/ 0 h 6861740"/>
              <a:gd name="connsiteX2" fmla="*/ 2503893 w 3983514"/>
              <a:gd name="connsiteY2" fmla="*/ 4003080 h 6861740"/>
              <a:gd name="connsiteX3" fmla="*/ 2504698 w 3983514"/>
              <a:gd name="connsiteY3" fmla="*/ 3999829 h 6861740"/>
              <a:gd name="connsiteX4" fmla="*/ 3983514 w 3983514"/>
              <a:gd name="connsiteY4" fmla="*/ 6861740 h 6861740"/>
              <a:gd name="connsiteX5" fmla="*/ 3545623 w 3983514"/>
              <a:gd name="connsiteY5" fmla="*/ 6861740 h 6861740"/>
              <a:gd name="connsiteX6" fmla="*/ 0 w 3983514"/>
              <a:gd name="connsiteY6" fmla="*/ 0 h 68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3514" h="6861740">
                <a:moveTo>
                  <a:pt x="0" y="0"/>
                </a:moveTo>
                <a:lnTo>
                  <a:pt x="435408" y="0"/>
                </a:lnTo>
                <a:lnTo>
                  <a:pt x="2503893" y="4003080"/>
                </a:lnTo>
                <a:lnTo>
                  <a:pt x="2504698" y="3999829"/>
                </a:lnTo>
                <a:lnTo>
                  <a:pt x="3983514" y="6861740"/>
                </a:lnTo>
                <a:lnTo>
                  <a:pt x="3545623" y="6861740"/>
                </a:lnTo>
                <a:lnTo>
                  <a:pt x="0" y="0"/>
                </a:lnTo>
                <a:close/>
              </a:path>
            </a:pathLst>
          </a:custGeom>
          <a:solidFill>
            <a:srgbClr val="039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7" name="文本框 6"/>
          <p:cNvSpPr txBox="1"/>
          <p:nvPr/>
        </p:nvSpPr>
        <p:spPr>
          <a:xfrm>
            <a:off x="5918200" y="2550160"/>
            <a:ext cx="6192520" cy="14452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44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食堂食材采购验收安全监管平台简述</a:t>
            </a:r>
            <a:endParaRPr lang="zh-CN" altLang="en-US" sz="44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1" grpId="0" animBg="1"/>
      <p:bldP spid="12"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4092387" cy="1876051"/>
          </a:xfrm>
        </p:spPr>
        <p:txBody>
          <a:bodyPr>
            <a:normAutofit/>
          </a:bodyPr>
          <a:lstStyle/>
          <a:p>
            <a:r>
              <a:rPr lang="zh-CN" altLang="en-US" sz="2400" dirty="0" smtClean="0"/>
              <a:t>验收后系统采集的图片</a:t>
            </a:r>
            <a:br>
              <a:rPr lang="en-US" altLang="zh-CN" sz="2800" dirty="0" smtClean="0"/>
            </a:br>
            <a:br>
              <a:rPr lang="en-US" altLang="zh-CN" sz="2800" dirty="0" smtClean="0"/>
            </a:br>
            <a:r>
              <a:rPr lang="en-US" altLang="zh-CN" sz="2000" dirty="0" smtClean="0"/>
              <a:t>1</a:t>
            </a:r>
            <a:r>
              <a:rPr lang="zh-CN" altLang="en-US" sz="2000" dirty="0" smtClean="0"/>
              <a:t>、食材秤台拍照图片；</a:t>
            </a:r>
            <a:br>
              <a:rPr lang="en-US" altLang="zh-CN" sz="2000" dirty="0" smtClean="0"/>
            </a:br>
            <a:r>
              <a:rPr lang="en-US" altLang="zh-CN" sz="2000" dirty="0" smtClean="0"/>
              <a:t>2</a:t>
            </a:r>
            <a:r>
              <a:rPr lang="zh-CN" altLang="en-US" sz="2000" dirty="0" smtClean="0"/>
              <a:t>、称重采集重量截屏；</a:t>
            </a:r>
            <a:br>
              <a:rPr lang="en-US" altLang="zh-CN" sz="2000" dirty="0" smtClean="0"/>
            </a:br>
            <a:r>
              <a:rPr lang="en-US" altLang="zh-CN" sz="2000" dirty="0" smtClean="0"/>
              <a:t>3</a:t>
            </a:r>
            <a:r>
              <a:rPr lang="zh-CN" altLang="en-US" sz="2000" dirty="0" smtClean="0"/>
              <a:t>、单证同步拍摄</a:t>
            </a:r>
            <a:endParaRPr lang="zh-CN" altLang="en-US" sz="2000" dirty="0"/>
          </a:p>
        </p:txBody>
      </p:sp>
      <p:pic>
        <p:nvPicPr>
          <p:cNvPr id="1026" name="Picture 2" descr="http://xmdx.oss-cn-beijing.aliyuncs.com/static/1576055896124.jpg?x-oss-process=image/resize,p_37"/>
          <p:cNvPicPr>
            <a:picLocks noChangeAspect="1" noChangeArrowheads="1"/>
          </p:cNvPicPr>
          <p:nvPr/>
        </p:nvPicPr>
        <p:blipFill>
          <a:blip r:embed="rId1" cstate="print"/>
          <a:srcRect/>
          <a:stretch>
            <a:fillRect/>
          </a:stretch>
        </p:blipFill>
        <p:spPr bwMode="auto">
          <a:xfrm>
            <a:off x="968189" y="2599764"/>
            <a:ext cx="4697506" cy="2796988"/>
          </a:xfrm>
          <a:prstGeom prst="rect">
            <a:avLst/>
          </a:prstGeom>
          <a:noFill/>
        </p:spPr>
      </p:pic>
      <p:pic>
        <p:nvPicPr>
          <p:cNvPr id="1028" name="Picture 4" descr="http://xmdx.oss-cn-beijing.aliyuncs.com/static/1576055895965.jpg?x-oss-process=image/resize,p_37"/>
          <p:cNvPicPr>
            <a:picLocks noChangeAspect="1" noChangeArrowheads="1"/>
          </p:cNvPicPr>
          <p:nvPr/>
        </p:nvPicPr>
        <p:blipFill>
          <a:blip r:embed="rId2" cstate="print"/>
          <a:srcRect/>
          <a:stretch>
            <a:fillRect/>
          </a:stretch>
        </p:blipFill>
        <p:spPr bwMode="auto">
          <a:xfrm>
            <a:off x="6108139" y="516870"/>
            <a:ext cx="4514850" cy="2819401"/>
          </a:xfrm>
          <a:prstGeom prst="rect">
            <a:avLst/>
          </a:prstGeom>
          <a:noFill/>
        </p:spPr>
      </p:pic>
      <p:pic>
        <p:nvPicPr>
          <p:cNvPr id="1030" name="Picture 6" descr="http://xmdx.oss-cn-beijing.aliyuncs.com/static/1576055895810.jpg?x-oss-process=image/resize,p_37"/>
          <p:cNvPicPr>
            <a:picLocks noChangeAspect="1" noChangeArrowheads="1"/>
          </p:cNvPicPr>
          <p:nvPr/>
        </p:nvPicPr>
        <p:blipFill>
          <a:blip r:embed="rId3" cstate="print"/>
          <a:srcRect/>
          <a:stretch>
            <a:fillRect/>
          </a:stretch>
        </p:blipFill>
        <p:spPr bwMode="auto">
          <a:xfrm>
            <a:off x="6233645" y="3657600"/>
            <a:ext cx="4514850" cy="2832848"/>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84139" y="2908595"/>
            <a:ext cx="4410881" cy="854163"/>
            <a:chOff x="813103" y="1201324"/>
            <a:chExt cx="3308161" cy="640622"/>
          </a:xfrm>
        </p:grpSpPr>
        <p:sp>
          <p:nvSpPr>
            <p:cNvPr id="117" name="原创设计师QQ598969553        _3"/>
            <p:cNvSpPr/>
            <p:nvPr/>
          </p:nvSpPr>
          <p:spPr>
            <a:xfrm>
              <a:off x="2061218" y="1201324"/>
              <a:ext cx="2060046" cy="640622"/>
            </a:xfrm>
            <a:prstGeom prst="rightArrow">
              <a:avLst>
                <a:gd name="adj1" fmla="val 72581"/>
                <a:gd name="adj2" fmla="val 46774"/>
              </a:avLst>
            </a:prstGeom>
            <a:solidFill>
              <a:schemeClr val="accent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121" name="原创设计师QQ598969553        _7"/>
            <p:cNvGrpSpPr/>
            <p:nvPr/>
          </p:nvGrpSpPr>
          <p:grpSpPr>
            <a:xfrm>
              <a:off x="813103" y="1201324"/>
              <a:ext cx="2175758" cy="640622"/>
              <a:chOff x="937868" y="1356905"/>
              <a:chExt cx="2104077" cy="619517"/>
            </a:xfrm>
            <a:solidFill>
              <a:srgbClr val="0070C0"/>
            </a:solidFill>
          </p:grpSpPr>
          <p:sp>
            <p:nvSpPr>
              <p:cNvPr id="122" name="直角三角形 121"/>
              <p:cNvSpPr/>
              <p:nvPr/>
            </p:nvSpPr>
            <p:spPr>
              <a:xfrm flipV="1">
                <a:off x="2936936" y="1880419"/>
                <a:ext cx="105009" cy="96003"/>
              </a:xfrm>
              <a:prstGeom prst="rtTriangle">
                <a:avLst/>
              </a:prstGeom>
              <a:solidFill>
                <a:schemeClr val="bg1">
                  <a:lumMod val="6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3" name="直角三角形 122"/>
              <p:cNvSpPr/>
              <p:nvPr/>
            </p:nvSpPr>
            <p:spPr>
              <a:xfrm>
                <a:off x="2936936" y="1356905"/>
                <a:ext cx="105009" cy="96003"/>
              </a:xfrm>
              <a:prstGeom prst="rtTriangle">
                <a:avLst/>
              </a:prstGeom>
              <a:solidFill>
                <a:schemeClr val="bg1">
                  <a:lumMod val="6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4" name="矩形 123"/>
              <p:cNvSpPr/>
              <p:nvPr/>
            </p:nvSpPr>
            <p:spPr>
              <a:xfrm>
                <a:off x="937868" y="1356905"/>
                <a:ext cx="1999290" cy="619453"/>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1865"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grpSp>
      <p:grpSp>
        <p:nvGrpSpPr>
          <p:cNvPr id="3" name="组合 2"/>
          <p:cNvGrpSpPr/>
          <p:nvPr/>
        </p:nvGrpSpPr>
        <p:grpSpPr>
          <a:xfrm>
            <a:off x="1083503" y="4600288"/>
            <a:ext cx="4411517" cy="854165"/>
            <a:chOff x="812626" y="2107191"/>
            <a:chExt cx="3308638" cy="640624"/>
          </a:xfrm>
        </p:grpSpPr>
        <p:sp>
          <p:nvSpPr>
            <p:cNvPr id="118" name="原创设计师QQ598969553        _4"/>
            <p:cNvSpPr/>
            <p:nvPr/>
          </p:nvSpPr>
          <p:spPr>
            <a:xfrm>
              <a:off x="2061218" y="2107193"/>
              <a:ext cx="2060046" cy="640622"/>
            </a:xfrm>
            <a:prstGeom prst="rightArrow">
              <a:avLst>
                <a:gd name="adj1" fmla="val 72581"/>
                <a:gd name="adj2" fmla="val 46774"/>
              </a:avLst>
            </a:prstGeom>
            <a:solidFill>
              <a:schemeClr val="accent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125" name="原创设计师QQ598969553        _8"/>
            <p:cNvGrpSpPr/>
            <p:nvPr/>
          </p:nvGrpSpPr>
          <p:grpSpPr>
            <a:xfrm>
              <a:off x="812626" y="2107191"/>
              <a:ext cx="2176235" cy="640624"/>
              <a:chOff x="937407" y="2232929"/>
              <a:chExt cx="2104538" cy="619518"/>
            </a:xfrm>
            <a:solidFill>
              <a:srgbClr val="0070C0"/>
            </a:solidFill>
          </p:grpSpPr>
          <p:sp>
            <p:nvSpPr>
              <p:cNvPr id="126" name="直角三角形 125"/>
              <p:cNvSpPr/>
              <p:nvPr/>
            </p:nvSpPr>
            <p:spPr>
              <a:xfrm flipV="1">
                <a:off x="2936936" y="2756444"/>
                <a:ext cx="105009" cy="96003"/>
              </a:xfrm>
              <a:prstGeom prst="rtTriangle">
                <a:avLst/>
              </a:prstGeom>
              <a:solidFill>
                <a:schemeClr val="bg1">
                  <a:lumMod val="6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7" name="直角三角形 126"/>
              <p:cNvSpPr/>
              <p:nvPr/>
            </p:nvSpPr>
            <p:spPr>
              <a:xfrm>
                <a:off x="2936936" y="2232929"/>
                <a:ext cx="105009" cy="96003"/>
              </a:xfrm>
              <a:prstGeom prst="rtTriangle">
                <a:avLst/>
              </a:prstGeom>
              <a:solidFill>
                <a:schemeClr val="bg1">
                  <a:lumMod val="6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8" name="矩形 127"/>
              <p:cNvSpPr/>
              <p:nvPr/>
            </p:nvSpPr>
            <p:spPr>
              <a:xfrm>
                <a:off x="937407" y="2232929"/>
                <a:ext cx="1999751" cy="619453"/>
              </a:xfrm>
              <a:prstGeom prst="rect">
                <a:avLst/>
              </a:prstGeom>
              <a:solidFill>
                <a:schemeClr val="accent3"/>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1865"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grpSp>
      <p:sp>
        <p:nvSpPr>
          <p:cNvPr id="137" name="原创设计师QQ598969553        _11"/>
          <p:cNvSpPr/>
          <p:nvPr/>
        </p:nvSpPr>
        <p:spPr>
          <a:xfrm>
            <a:off x="5686360" y="2880388"/>
            <a:ext cx="5408961" cy="922020"/>
          </a:xfrm>
          <a:prstGeom prst="rect">
            <a:avLst/>
          </a:prstGeom>
        </p:spPr>
        <p:txBody>
          <a:bodyPr wrap="square">
            <a:spAutoFit/>
          </a:bodyPr>
          <a:lstStyle/>
          <a:p>
            <a:pPr>
              <a:lnSpc>
                <a:spcPct val="150000"/>
              </a:lnSpc>
              <a:buClr>
                <a:schemeClr val="accent2"/>
              </a:buClr>
            </a:pPr>
            <a:r>
              <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餐厅管理人员或承包经营者可在PC端一键输出统计数据，可快速进行做账。</a:t>
            </a:r>
            <a:endPar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38" name="原创设计师QQ598969553        _12"/>
          <p:cNvSpPr/>
          <p:nvPr/>
        </p:nvSpPr>
        <p:spPr>
          <a:xfrm>
            <a:off x="5686360" y="4172268"/>
            <a:ext cx="5408961" cy="1753235"/>
          </a:xfrm>
          <a:prstGeom prst="rect">
            <a:avLst/>
          </a:prstGeom>
        </p:spPr>
        <p:txBody>
          <a:bodyPr wrap="square">
            <a:spAutoFit/>
          </a:bodyPr>
          <a:lstStyle/>
          <a:p>
            <a:pPr>
              <a:lnSpc>
                <a:spcPct val="150000"/>
              </a:lnSpc>
              <a:buClr>
                <a:schemeClr val="accent2"/>
              </a:buClr>
            </a:pPr>
            <a:r>
              <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每餐次加工制作的每种食品成品进行留样，每个品种样不少于125克，系统对留样食品进行采集拍照留样，信息含食品名称、留样量、留样时间、留样人员等。</a:t>
            </a:r>
            <a:endPar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30" name="组合 29"/>
          <p:cNvGrpSpPr/>
          <p:nvPr/>
        </p:nvGrpSpPr>
        <p:grpSpPr>
          <a:xfrm>
            <a:off x="267025" y="199533"/>
            <a:ext cx="3614089" cy="800329"/>
            <a:chOff x="267025" y="199533"/>
            <a:chExt cx="3614089" cy="800329"/>
          </a:xfrm>
        </p:grpSpPr>
        <p:sp>
          <p:nvSpPr>
            <p:cNvPr id="31" name="TextBox 76"/>
            <p:cNvSpPr txBox="1"/>
            <p:nvPr/>
          </p:nvSpPr>
          <p:spPr>
            <a:xfrm>
              <a:off x="1083880" y="477892"/>
              <a:ext cx="23164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主要功能模块</a:t>
              </a:r>
              <a:endPar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2" name="文本框 31"/>
            <p:cNvSpPr txBox="1"/>
            <p:nvPr/>
          </p:nvSpPr>
          <p:spPr>
            <a:xfrm>
              <a:off x="1083880" y="232246"/>
              <a:ext cx="2797234" cy="26035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altLang="zh-CN" sz="110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Main Function Modules</a:t>
              </a:r>
              <a:endPar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3" name="等腰三角形 32"/>
            <p:cNvSpPr/>
            <p:nvPr/>
          </p:nvSpPr>
          <p:spPr>
            <a:xfrm rot="5400000" flipH="1">
              <a:off x="213733" y="252825"/>
              <a:ext cx="772736" cy="666152"/>
            </a:xfrm>
            <a:prstGeom prst="triangle">
              <a:avLst/>
            </a:pr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7" name="文本框 6"/>
          <p:cNvSpPr txBox="1"/>
          <p:nvPr/>
        </p:nvSpPr>
        <p:spPr>
          <a:xfrm>
            <a:off x="920750" y="3129280"/>
            <a:ext cx="2564130" cy="460375"/>
          </a:xfrm>
          <a:prstGeom prst="rect">
            <a:avLst/>
          </a:prstGeom>
          <a:noFill/>
        </p:spPr>
        <p:txBody>
          <a:bodyPr wrap="square" rtlCol="0">
            <a:spAutoFit/>
          </a:bodyPr>
          <a:lstStyle/>
          <a:p>
            <a:r>
              <a:rPr lang="zh-CN" altLang="en-US" sz="240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（六）财务对账</a:t>
            </a:r>
            <a:endParaRPr lang="zh-CN" altLang="en-US" sz="240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8" name="文本框 7"/>
          <p:cNvSpPr txBox="1"/>
          <p:nvPr/>
        </p:nvSpPr>
        <p:spPr>
          <a:xfrm>
            <a:off x="920750" y="4821555"/>
            <a:ext cx="2955925" cy="460375"/>
          </a:xfrm>
          <a:prstGeom prst="rect">
            <a:avLst/>
          </a:prstGeom>
          <a:noFill/>
        </p:spPr>
        <p:txBody>
          <a:bodyPr wrap="square" rtlCol="0">
            <a:spAutoFit/>
          </a:bodyPr>
          <a:lstStyle/>
          <a:p>
            <a:r>
              <a:rPr lang="zh-CN" altLang="en-US" sz="240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（七）留存食品监管</a:t>
            </a:r>
            <a:endParaRPr lang="zh-CN" altLang="en-US" sz="240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9" name="组合 8"/>
          <p:cNvGrpSpPr/>
          <p:nvPr/>
        </p:nvGrpSpPr>
        <p:grpSpPr>
          <a:xfrm>
            <a:off x="1058739" y="1460795"/>
            <a:ext cx="4410881" cy="854163"/>
            <a:chOff x="813103" y="1201324"/>
            <a:chExt cx="3308161" cy="640622"/>
          </a:xfrm>
        </p:grpSpPr>
        <p:sp>
          <p:nvSpPr>
            <p:cNvPr id="10" name="原创设计师QQ598969553        _3"/>
            <p:cNvSpPr/>
            <p:nvPr/>
          </p:nvSpPr>
          <p:spPr>
            <a:xfrm>
              <a:off x="2061218" y="1201324"/>
              <a:ext cx="2060046" cy="640622"/>
            </a:xfrm>
            <a:prstGeom prst="rightArrow">
              <a:avLst>
                <a:gd name="adj1" fmla="val 72581"/>
                <a:gd name="adj2" fmla="val 46774"/>
              </a:avLst>
            </a:prstGeom>
            <a:solidFill>
              <a:schemeClr val="accent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11" name="原创设计师QQ598969553        _7"/>
            <p:cNvGrpSpPr/>
            <p:nvPr/>
          </p:nvGrpSpPr>
          <p:grpSpPr>
            <a:xfrm>
              <a:off x="813103" y="1201324"/>
              <a:ext cx="2175758" cy="640622"/>
              <a:chOff x="937868" y="1356905"/>
              <a:chExt cx="2104077" cy="619517"/>
            </a:xfrm>
            <a:solidFill>
              <a:srgbClr val="0070C0"/>
            </a:solidFill>
          </p:grpSpPr>
          <p:sp>
            <p:nvSpPr>
              <p:cNvPr id="12" name="直角三角形 11"/>
              <p:cNvSpPr/>
              <p:nvPr/>
            </p:nvSpPr>
            <p:spPr>
              <a:xfrm flipV="1">
                <a:off x="2936936" y="1880419"/>
                <a:ext cx="105009" cy="96003"/>
              </a:xfrm>
              <a:prstGeom prst="rtTriangle">
                <a:avLst/>
              </a:prstGeom>
              <a:solidFill>
                <a:schemeClr val="bg1">
                  <a:lumMod val="6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3" name="直角三角形 12"/>
              <p:cNvSpPr/>
              <p:nvPr/>
            </p:nvSpPr>
            <p:spPr>
              <a:xfrm>
                <a:off x="2936936" y="1356905"/>
                <a:ext cx="105009" cy="96003"/>
              </a:xfrm>
              <a:prstGeom prst="rtTriangle">
                <a:avLst/>
              </a:prstGeom>
              <a:solidFill>
                <a:schemeClr val="bg1">
                  <a:lumMod val="6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4" name="矩形 13"/>
              <p:cNvSpPr/>
              <p:nvPr/>
            </p:nvSpPr>
            <p:spPr>
              <a:xfrm>
                <a:off x="937868" y="1356905"/>
                <a:ext cx="1999290" cy="619453"/>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1865"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grpSp>
      <p:sp>
        <p:nvSpPr>
          <p:cNvPr id="16" name="文本框 15"/>
          <p:cNvSpPr txBox="1"/>
          <p:nvPr/>
        </p:nvSpPr>
        <p:spPr>
          <a:xfrm>
            <a:off x="920750" y="1734820"/>
            <a:ext cx="2564130" cy="460375"/>
          </a:xfrm>
          <a:prstGeom prst="rect">
            <a:avLst/>
          </a:prstGeom>
          <a:noFill/>
        </p:spPr>
        <p:txBody>
          <a:bodyPr wrap="square" rtlCol="0">
            <a:spAutoFit/>
          </a:bodyPr>
          <a:lstStyle/>
          <a:p>
            <a:r>
              <a:rPr lang="zh-CN" altLang="en-US" sz="240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（五）厨房领用</a:t>
            </a:r>
            <a:endParaRPr lang="zh-CN" altLang="en-US" sz="240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7" name="文本框 16"/>
          <p:cNvSpPr txBox="1"/>
          <p:nvPr/>
        </p:nvSpPr>
        <p:spPr>
          <a:xfrm>
            <a:off x="5686425" y="1171575"/>
            <a:ext cx="5275580" cy="1476375"/>
          </a:xfrm>
          <a:prstGeom prst="rect">
            <a:avLst/>
          </a:prstGeom>
          <a:noFill/>
        </p:spPr>
        <p:txBody>
          <a:bodyPr wrap="square" rtlCol="0">
            <a:spAutoFit/>
          </a:bodyPr>
          <a:lstStyle/>
          <a:p>
            <a:r>
              <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厨房使用可视验收秤进行食材的出库领用以及盘点，可视秤自动取证，品牌支持手动出库，实时更新库存信息，对于有质保期要求</a:t>
            </a:r>
            <a:r>
              <a:rPr lang="zh-CN" altLang="en-US" dirty="0" smtClean="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的食品，</a:t>
            </a:r>
            <a:r>
              <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可按批次进行质保期预警。</a:t>
            </a:r>
            <a:endPar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7"/>
                                        </p:tgtEl>
                                        <p:attrNameLst>
                                          <p:attrName>style.visibility</p:attrName>
                                        </p:attrNameLst>
                                      </p:cBhvr>
                                      <p:to>
                                        <p:strVal val="visible"/>
                                      </p:to>
                                    </p:set>
                                    <p:anim calcmode="lin" valueType="num">
                                      <p:cBhvr>
                                        <p:cTn id="13" dur="500" fill="hold"/>
                                        <p:tgtEl>
                                          <p:spTgt spid="137"/>
                                        </p:tgtEl>
                                        <p:attrNameLst>
                                          <p:attrName>ppt_w</p:attrName>
                                        </p:attrNameLst>
                                      </p:cBhvr>
                                      <p:tavLst>
                                        <p:tav tm="0">
                                          <p:val>
                                            <p:fltVal val="0"/>
                                          </p:val>
                                        </p:tav>
                                        <p:tav tm="100000">
                                          <p:val>
                                            <p:strVal val="#ppt_w"/>
                                          </p:val>
                                        </p:tav>
                                      </p:tavLst>
                                    </p:anim>
                                    <p:anim calcmode="lin" valueType="num">
                                      <p:cBhvr>
                                        <p:cTn id="14" dur="500" fill="hold"/>
                                        <p:tgtEl>
                                          <p:spTgt spid="137"/>
                                        </p:tgtEl>
                                        <p:attrNameLst>
                                          <p:attrName>ppt_h</p:attrName>
                                        </p:attrNameLst>
                                      </p:cBhvr>
                                      <p:tavLst>
                                        <p:tav tm="0">
                                          <p:val>
                                            <p:fltVal val="0"/>
                                          </p:val>
                                        </p:tav>
                                        <p:tav tm="100000">
                                          <p:val>
                                            <p:strVal val="#ppt_h"/>
                                          </p:val>
                                        </p:tav>
                                      </p:tavLst>
                                    </p:anim>
                                    <p:animEffect transition="in" filter="fade">
                                      <p:cBhvr>
                                        <p:cTn id="15" dur="500"/>
                                        <p:tgtEl>
                                          <p:spTgt spid="13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38"/>
                                        </p:tgtEl>
                                        <p:attrNameLst>
                                          <p:attrName>style.visibility</p:attrName>
                                        </p:attrNameLst>
                                      </p:cBhvr>
                                      <p:to>
                                        <p:strVal val="visible"/>
                                      </p:to>
                                    </p:set>
                                    <p:anim calcmode="lin" valueType="num">
                                      <p:cBhvr>
                                        <p:cTn id="25" dur="500" fill="hold"/>
                                        <p:tgtEl>
                                          <p:spTgt spid="138"/>
                                        </p:tgtEl>
                                        <p:attrNameLst>
                                          <p:attrName>ppt_w</p:attrName>
                                        </p:attrNameLst>
                                      </p:cBhvr>
                                      <p:tavLst>
                                        <p:tav tm="0">
                                          <p:val>
                                            <p:fltVal val="0"/>
                                          </p:val>
                                        </p:tav>
                                        <p:tav tm="100000">
                                          <p:val>
                                            <p:strVal val="#ppt_w"/>
                                          </p:val>
                                        </p:tav>
                                      </p:tavLst>
                                    </p:anim>
                                    <p:anim calcmode="lin" valueType="num">
                                      <p:cBhvr>
                                        <p:cTn id="26" dur="500" fill="hold"/>
                                        <p:tgtEl>
                                          <p:spTgt spid="138"/>
                                        </p:tgtEl>
                                        <p:attrNameLst>
                                          <p:attrName>ppt_h</p:attrName>
                                        </p:attrNameLst>
                                      </p:cBhvr>
                                      <p:tavLst>
                                        <p:tav tm="0">
                                          <p:val>
                                            <p:fltVal val="0"/>
                                          </p:val>
                                        </p:tav>
                                        <p:tav tm="100000">
                                          <p:val>
                                            <p:strVal val="#ppt_h"/>
                                          </p:val>
                                        </p:tav>
                                      </p:tavLst>
                                    </p:anim>
                                    <p:animEffect transition="in" filter="fade">
                                      <p:cBhvr>
                                        <p:cTn id="27" dur="500"/>
                                        <p:tgtEl>
                                          <p:spTgt spid="138"/>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原创设计师QQ598969553        _13"/>
          <p:cNvSpPr/>
          <p:nvPr/>
        </p:nvSpPr>
        <p:spPr>
          <a:xfrm>
            <a:off x="5572695" y="1820904"/>
            <a:ext cx="5408961" cy="922020"/>
          </a:xfrm>
          <a:prstGeom prst="rect">
            <a:avLst/>
          </a:prstGeom>
        </p:spPr>
        <p:txBody>
          <a:bodyPr wrap="square">
            <a:spAutoFit/>
          </a:bodyPr>
          <a:lstStyle/>
          <a:p>
            <a:pPr>
              <a:lnSpc>
                <a:spcPct val="150000"/>
              </a:lnSpc>
              <a:buClr>
                <a:schemeClr val="accent2"/>
              </a:buClr>
            </a:pPr>
            <a:r>
              <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餐厅管理人员或承包经营者通过PC端或APP实时查看厨房运营数据及取证照片、溯源信息。</a:t>
            </a:r>
            <a:endPar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40" name="原创设计师QQ598969553        _14"/>
          <p:cNvSpPr/>
          <p:nvPr/>
        </p:nvSpPr>
        <p:spPr>
          <a:xfrm>
            <a:off x="5572695" y="4130302"/>
            <a:ext cx="5408961" cy="1753235"/>
          </a:xfrm>
          <a:prstGeom prst="rect">
            <a:avLst/>
          </a:prstGeom>
        </p:spPr>
        <p:txBody>
          <a:bodyPr wrap="square">
            <a:spAutoFit/>
          </a:bodyPr>
          <a:lstStyle/>
          <a:p>
            <a:pPr>
              <a:lnSpc>
                <a:spcPct val="150000"/>
              </a:lnSpc>
              <a:buClr>
                <a:schemeClr val="accent2"/>
              </a:buClr>
            </a:pPr>
            <a:r>
              <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可通过APP实时全流程监管，发现问题可直接提交管理者，学生家长也可通过APP实时查看食品安全信息及溯源信息。</a:t>
            </a:r>
            <a:endPar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a:p>
            <a:pPr>
              <a:lnSpc>
                <a:spcPct val="150000"/>
              </a:lnSpc>
              <a:buClr>
                <a:schemeClr val="accent2"/>
              </a:buClr>
            </a:pPr>
            <a:endParaRPr lang="zh-CN" altLang="en-US"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30" name="组合 29"/>
          <p:cNvGrpSpPr/>
          <p:nvPr/>
        </p:nvGrpSpPr>
        <p:grpSpPr>
          <a:xfrm>
            <a:off x="267025" y="199533"/>
            <a:ext cx="3614089" cy="800329"/>
            <a:chOff x="267025" y="199533"/>
            <a:chExt cx="3614089" cy="800329"/>
          </a:xfrm>
        </p:grpSpPr>
        <p:sp>
          <p:nvSpPr>
            <p:cNvPr id="31" name="TextBox 76"/>
            <p:cNvSpPr txBox="1"/>
            <p:nvPr/>
          </p:nvSpPr>
          <p:spPr>
            <a:xfrm>
              <a:off x="1083880" y="477892"/>
              <a:ext cx="23164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主要功能模块</a:t>
              </a:r>
              <a:endPar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2" name="文本框 31"/>
            <p:cNvSpPr txBox="1"/>
            <p:nvPr/>
          </p:nvSpPr>
          <p:spPr>
            <a:xfrm>
              <a:off x="1083880" y="232246"/>
              <a:ext cx="2797234" cy="26035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altLang="zh-CN" sz="110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Main Function Modules</a:t>
              </a:r>
              <a:endPar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3" name="等腰三角形 32"/>
            <p:cNvSpPr/>
            <p:nvPr/>
          </p:nvSpPr>
          <p:spPr>
            <a:xfrm rot="5400000" flipH="1">
              <a:off x="213733" y="252825"/>
              <a:ext cx="772736" cy="666152"/>
            </a:xfrm>
            <a:prstGeom prst="triangle">
              <a:avLst/>
            </a:pr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grpSp>
        <p:nvGrpSpPr>
          <p:cNvPr id="2" name="组合 1"/>
          <p:cNvGrpSpPr/>
          <p:nvPr/>
        </p:nvGrpSpPr>
        <p:grpSpPr>
          <a:xfrm>
            <a:off x="1084139" y="1689395"/>
            <a:ext cx="4410881" cy="854163"/>
            <a:chOff x="813103" y="1201324"/>
            <a:chExt cx="3308161" cy="640622"/>
          </a:xfrm>
        </p:grpSpPr>
        <p:sp>
          <p:nvSpPr>
            <p:cNvPr id="117" name="原创设计师QQ598969553        _3"/>
            <p:cNvSpPr/>
            <p:nvPr/>
          </p:nvSpPr>
          <p:spPr>
            <a:xfrm>
              <a:off x="2061218" y="1201324"/>
              <a:ext cx="2060046" cy="640622"/>
            </a:xfrm>
            <a:prstGeom prst="rightArrow">
              <a:avLst>
                <a:gd name="adj1" fmla="val 72581"/>
                <a:gd name="adj2" fmla="val 46774"/>
              </a:avLst>
            </a:prstGeom>
            <a:solidFill>
              <a:schemeClr val="accent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121" name="原创设计师QQ598969553        _7"/>
            <p:cNvGrpSpPr/>
            <p:nvPr/>
          </p:nvGrpSpPr>
          <p:grpSpPr>
            <a:xfrm>
              <a:off x="813103" y="1201324"/>
              <a:ext cx="2175758" cy="640622"/>
              <a:chOff x="937868" y="1356905"/>
              <a:chExt cx="2104077" cy="619517"/>
            </a:xfrm>
            <a:solidFill>
              <a:srgbClr val="0070C0"/>
            </a:solidFill>
          </p:grpSpPr>
          <p:sp>
            <p:nvSpPr>
              <p:cNvPr id="122" name="直角三角形 121"/>
              <p:cNvSpPr/>
              <p:nvPr/>
            </p:nvSpPr>
            <p:spPr>
              <a:xfrm flipV="1">
                <a:off x="2936936" y="1880419"/>
                <a:ext cx="105009" cy="96003"/>
              </a:xfrm>
              <a:prstGeom prst="rtTriangle">
                <a:avLst/>
              </a:prstGeom>
              <a:solidFill>
                <a:schemeClr val="bg1">
                  <a:lumMod val="6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3" name="直角三角形 122"/>
              <p:cNvSpPr/>
              <p:nvPr/>
            </p:nvSpPr>
            <p:spPr>
              <a:xfrm>
                <a:off x="2936936" y="1356905"/>
                <a:ext cx="105009" cy="96003"/>
              </a:xfrm>
              <a:prstGeom prst="rtTriangle">
                <a:avLst/>
              </a:prstGeom>
              <a:solidFill>
                <a:schemeClr val="bg1">
                  <a:lumMod val="6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4" name="矩形 123"/>
              <p:cNvSpPr/>
              <p:nvPr/>
            </p:nvSpPr>
            <p:spPr>
              <a:xfrm>
                <a:off x="937868" y="1356905"/>
                <a:ext cx="1999290" cy="619453"/>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1865"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grpSp>
      <p:grpSp>
        <p:nvGrpSpPr>
          <p:cNvPr id="3" name="组合 2"/>
          <p:cNvGrpSpPr/>
          <p:nvPr/>
        </p:nvGrpSpPr>
        <p:grpSpPr>
          <a:xfrm>
            <a:off x="920943" y="4395818"/>
            <a:ext cx="4411517" cy="854165"/>
            <a:chOff x="812626" y="2107191"/>
            <a:chExt cx="3308638" cy="640624"/>
          </a:xfrm>
        </p:grpSpPr>
        <p:sp>
          <p:nvSpPr>
            <p:cNvPr id="118" name="原创设计师QQ598969553        _4"/>
            <p:cNvSpPr/>
            <p:nvPr/>
          </p:nvSpPr>
          <p:spPr>
            <a:xfrm>
              <a:off x="2061218" y="2107193"/>
              <a:ext cx="2060046" cy="640622"/>
            </a:xfrm>
            <a:prstGeom prst="rightArrow">
              <a:avLst>
                <a:gd name="adj1" fmla="val 72581"/>
                <a:gd name="adj2" fmla="val 46774"/>
              </a:avLst>
            </a:prstGeom>
            <a:solidFill>
              <a:schemeClr val="accent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125" name="原创设计师QQ598969553        _8"/>
            <p:cNvGrpSpPr/>
            <p:nvPr/>
          </p:nvGrpSpPr>
          <p:grpSpPr>
            <a:xfrm>
              <a:off x="812626" y="2107191"/>
              <a:ext cx="2176235" cy="640624"/>
              <a:chOff x="937407" y="2232929"/>
              <a:chExt cx="2104538" cy="619518"/>
            </a:xfrm>
            <a:solidFill>
              <a:srgbClr val="0070C0"/>
            </a:solidFill>
          </p:grpSpPr>
          <p:sp>
            <p:nvSpPr>
              <p:cNvPr id="126" name="直角三角形 125"/>
              <p:cNvSpPr/>
              <p:nvPr/>
            </p:nvSpPr>
            <p:spPr>
              <a:xfrm flipV="1">
                <a:off x="2936936" y="2756444"/>
                <a:ext cx="105009" cy="96003"/>
              </a:xfrm>
              <a:prstGeom prst="rtTriangle">
                <a:avLst/>
              </a:prstGeom>
              <a:solidFill>
                <a:schemeClr val="bg1">
                  <a:lumMod val="6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7" name="直角三角形 126"/>
              <p:cNvSpPr/>
              <p:nvPr/>
            </p:nvSpPr>
            <p:spPr>
              <a:xfrm>
                <a:off x="2936936" y="2232929"/>
                <a:ext cx="105009" cy="96003"/>
              </a:xfrm>
              <a:prstGeom prst="rtTriangle">
                <a:avLst/>
              </a:prstGeom>
              <a:solidFill>
                <a:schemeClr val="bg1">
                  <a:lumMod val="6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8" name="矩形 127"/>
              <p:cNvSpPr/>
              <p:nvPr/>
            </p:nvSpPr>
            <p:spPr>
              <a:xfrm>
                <a:off x="937407" y="2232929"/>
                <a:ext cx="1999751" cy="619453"/>
              </a:xfrm>
              <a:prstGeom prst="rect">
                <a:avLst/>
              </a:prstGeom>
              <a:solidFill>
                <a:schemeClr val="accent3"/>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1865" b="1"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grpSp>
      <p:sp>
        <p:nvSpPr>
          <p:cNvPr id="7" name="文本框 6"/>
          <p:cNvSpPr txBox="1"/>
          <p:nvPr/>
        </p:nvSpPr>
        <p:spPr>
          <a:xfrm>
            <a:off x="920750" y="1897380"/>
            <a:ext cx="2849245" cy="460375"/>
          </a:xfrm>
          <a:prstGeom prst="rect">
            <a:avLst/>
          </a:prstGeom>
          <a:noFill/>
        </p:spPr>
        <p:txBody>
          <a:bodyPr wrap="square" rtlCol="0">
            <a:spAutoFit/>
          </a:bodyPr>
          <a:lstStyle/>
          <a:p>
            <a:r>
              <a:rPr lang="zh-CN" altLang="en-US" sz="240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（八）管理者监管</a:t>
            </a:r>
            <a:endParaRPr lang="zh-CN" altLang="en-US" sz="240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8" name="文本框 7"/>
          <p:cNvSpPr txBox="1"/>
          <p:nvPr/>
        </p:nvSpPr>
        <p:spPr>
          <a:xfrm>
            <a:off x="920750" y="4592955"/>
            <a:ext cx="2955925" cy="460375"/>
          </a:xfrm>
          <a:prstGeom prst="rect">
            <a:avLst/>
          </a:prstGeom>
          <a:noFill/>
        </p:spPr>
        <p:txBody>
          <a:bodyPr wrap="square" rtlCol="0">
            <a:spAutoFit/>
          </a:bodyPr>
          <a:lstStyle/>
          <a:p>
            <a:r>
              <a:rPr lang="zh-CN" altLang="en-US" sz="240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（九）部门监管</a:t>
            </a:r>
            <a:endParaRPr lang="zh-CN" altLang="en-US" sz="240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p:cTn id="7" dur="500" fill="hold"/>
                                        <p:tgtEl>
                                          <p:spTgt spid="139"/>
                                        </p:tgtEl>
                                        <p:attrNameLst>
                                          <p:attrName>ppt_w</p:attrName>
                                        </p:attrNameLst>
                                      </p:cBhvr>
                                      <p:tavLst>
                                        <p:tav tm="0">
                                          <p:val>
                                            <p:fltVal val="0"/>
                                          </p:val>
                                        </p:tav>
                                        <p:tav tm="100000">
                                          <p:val>
                                            <p:strVal val="#ppt_w"/>
                                          </p:val>
                                        </p:tav>
                                      </p:tavLst>
                                    </p:anim>
                                    <p:anim calcmode="lin" valueType="num">
                                      <p:cBhvr>
                                        <p:cTn id="8" dur="500" fill="hold"/>
                                        <p:tgtEl>
                                          <p:spTgt spid="139"/>
                                        </p:tgtEl>
                                        <p:attrNameLst>
                                          <p:attrName>ppt_h</p:attrName>
                                        </p:attrNameLst>
                                      </p:cBhvr>
                                      <p:tavLst>
                                        <p:tav tm="0">
                                          <p:val>
                                            <p:fltVal val="0"/>
                                          </p:val>
                                        </p:tav>
                                        <p:tav tm="100000">
                                          <p:val>
                                            <p:strVal val="#ppt_h"/>
                                          </p:val>
                                        </p:tav>
                                      </p:tavLst>
                                    </p:anim>
                                    <p:animEffect transition="in" filter="fade">
                                      <p:cBhvr>
                                        <p:cTn id="9" dur="500"/>
                                        <p:tgtEl>
                                          <p:spTgt spid="13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0"/>
                                        </p:tgtEl>
                                        <p:attrNameLst>
                                          <p:attrName>style.visibility</p:attrName>
                                        </p:attrNameLst>
                                      </p:cBhvr>
                                      <p:to>
                                        <p:strVal val="visible"/>
                                      </p:to>
                                    </p:set>
                                    <p:anim calcmode="lin" valueType="num">
                                      <p:cBhvr>
                                        <p:cTn id="13" dur="500" fill="hold"/>
                                        <p:tgtEl>
                                          <p:spTgt spid="140"/>
                                        </p:tgtEl>
                                        <p:attrNameLst>
                                          <p:attrName>ppt_w</p:attrName>
                                        </p:attrNameLst>
                                      </p:cBhvr>
                                      <p:tavLst>
                                        <p:tav tm="0">
                                          <p:val>
                                            <p:fltVal val="0"/>
                                          </p:val>
                                        </p:tav>
                                        <p:tav tm="100000">
                                          <p:val>
                                            <p:strVal val="#ppt_w"/>
                                          </p:val>
                                        </p:tav>
                                      </p:tavLst>
                                    </p:anim>
                                    <p:anim calcmode="lin" valueType="num">
                                      <p:cBhvr>
                                        <p:cTn id="14" dur="500" fill="hold"/>
                                        <p:tgtEl>
                                          <p:spTgt spid="140"/>
                                        </p:tgtEl>
                                        <p:attrNameLst>
                                          <p:attrName>ppt_h</p:attrName>
                                        </p:attrNameLst>
                                      </p:cBhvr>
                                      <p:tavLst>
                                        <p:tav tm="0">
                                          <p:val>
                                            <p:fltVal val="0"/>
                                          </p:val>
                                        </p:tav>
                                        <p:tav tm="100000">
                                          <p:val>
                                            <p:strVal val="#ppt_h"/>
                                          </p:val>
                                        </p:tav>
                                      </p:tavLst>
                                    </p:anim>
                                    <p:animEffect transition="in" filter="fade">
                                      <p:cBhvr>
                                        <p:cTn id="15" dur="500"/>
                                        <p:tgtEl>
                                          <p:spTgt spid="14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1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5625"/>
          <a:stretch>
            <a:fillRect/>
          </a:stretch>
        </p:blipFill>
        <p:spPr>
          <a:xfrm>
            <a:off x="0" y="0"/>
            <a:ext cx="12192000" cy="6858000"/>
          </a:xfrm>
          <a:prstGeom prst="rect">
            <a:avLst/>
          </a:prstGeom>
        </p:spPr>
      </p:pic>
      <p:sp>
        <p:nvSpPr>
          <p:cNvPr id="35" name="任意多边形 34"/>
          <p:cNvSpPr/>
          <p:nvPr/>
        </p:nvSpPr>
        <p:spPr>
          <a:xfrm>
            <a:off x="2477730" y="2503539"/>
            <a:ext cx="1850922" cy="1850922"/>
          </a:xfrm>
          <a:custGeom>
            <a:avLst/>
            <a:gdLst>
              <a:gd name="connsiteX0" fmla="*/ 1224116 w 2448232"/>
              <a:gd name="connsiteY0" fmla="*/ 0 h 2448232"/>
              <a:gd name="connsiteX1" fmla="*/ 2448232 w 2448232"/>
              <a:gd name="connsiteY1" fmla="*/ 1224116 h 2448232"/>
              <a:gd name="connsiteX2" fmla="*/ 1224116 w 2448232"/>
              <a:gd name="connsiteY2" fmla="*/ 2448232 h 2448232"/>
              <a:gd name="connsiteX3" fmla="*/ 0 w 2448232"/>
              <a:gd name="connsiteY3" fmla="*/ 1224116 h 2448232"/>
              <a:gd name="connsiteX4" fmla="*/ 1224116 w 2448232"/>
              <a:gd name="connsiteY4" fmla="*/ 0 h 244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32" h="2448232">
                <a:moveTo>
                  <a:pt x="1224116" y="0"/>
                </a:moveTo>
                <a:cubicBezTo>
                  <a:pt x="1900177" y="0"/>
                  <a:pt x="2448232" y="548055"/>
                  <a:pt x="2448232" y="1224116"/>
                </a:cubicBezTo>
                <a:cubicBezTo>
                  <a:pt x="2448232" y="1900177"/>
                  <a:pt x="1900177" y="2448232"/>
                  <a:pt x="1224116" y="2448232"/>
                </a:cubicBezTo>
                <a:cubicBezTo>
                  <a:pt x="548055" y="2448232"/>
                  <a:pt x="0" y="1900177"/>
                  <a:pt x="0" y="1224116"/>
                </a:cubicBezTo>
                <a:cubicBezTo>
                  <a:pt x="0" y="548055"/>
                  <a:pt x="548055" y="0"/>
                  <a:pt x="1224116" y="0"/>
                </a:cubicBezTo>
                <a:close/>
              </a:path>
            </a:pathLst>
          </a:cu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7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4" name="任意多边形 33"/>
          <p:cNvSpPr/>
          <p:nvPr/>
        </p:nvSpPr>
        <p:spPr>
          <a:xfrm>
            <a:off x="1449028" y="1053346"/>
            <a:ext cx="9293943" cy="4751308"/>
          </a:xfrm>
          <a:custGeom>
            <a:avLst/>
            <a:gdLst>
              <a:gd name="connsiteX0" fmla="*/ 0 w 9293943"/>
              <a:gd name="connsiteY0" fmla="*/ 0 h 4751308"/>
              <a:gd name="connsiteX1" fmla="*/ 9293943 w 9293943"/>
              <a:gd name="connsiteY1" fmla="*/ 0 h 4751308"/>
              <a:gd name="connsiteX2" fmla="*/ 9293943 w 9293943"/>
              <a:gd name="connsiteY2" fmla="*/ 4751308 h 4751308"/>
              <a:gd name="connsiteX3" fmla="*/ 0 w 9293943"/>
              <a:gd name="connsiteY3" fmla="*/ 4751308 h 4751308"/>
              <a:gd name="connsiteX4" fmla="*/ 0 w 9293943"/>
              <a:gd name="connsiteY4" fmla="*/ 0 h 4751308"/>
              <a:gd name="connsiteX5" fmla="*/ 1943101 w 9293943"/>
              <a:gd name="connsiteY5" fmla="*/ 1151538 h 4751308"/>
              <a:gd name="connsiteX6" fmla="*/ 718985 w 9293943"/>
              <a:gd name="connsiteY6" fmla="*/ 2375654 h 4751308"/>
              <a:gd name="connsiteX7" fmla="*/ 1943101 w 9293943"/>
              <a:gd name="connsiteY7" fmla="*/ 3599770 h 4751308"/>
              <a:gd name="connsiteX8" fmla="*/ 3167217 w 9293943"/>
              <a:gd name="connsiteY8" fmla="*/ 2375654 h 4751308"/>
              <a:gd name="connsiteX9" fmla="*/ 1943101 w 9293943"/>
              <a:gd name="connsiteY9" fmla="*/ 1151538 h 475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3943" h="4751308">
                <a:moveTo>
                  <a:pt x="0" y="0"/>
                </a:moveTo>
                <a:lnTo>
                  <a:pt x="9293943" y="0"/>
                </a:lnTo>
                <a:lnTo>
                  <a:pt x="9293943" y="4751308"/>
                </a:lnTo>
                <a:lnTo>
                  <a:pt x="0" y="4751308"/>
                </a:lnTo>
                <a:lnTo>
                  <a:pt x="0" y="0"/>
                </a:lnTo>
                <a:close/>
                <a:moveTo>
                  <a:pt x="1943101" y="1151538"/>
                </a:moveTo>
                <a:cubicBezTo>
                  <a:pt x="1267040" y="1151538"/>
                  <a:pt x="718985" y="1699593"/>
                  <a:pt x="718985" y="2375654"/>
                </a:cubicBezTo>
                <a:cubicBezTo>
                  <a:pt x="718985" y="3051715"/>
                  <a:pt x="1267040" y="3599770"/>
                  <a:pt x="1943101" y="3599770"/>
                </a:cubicBezTo>
                <a:cubicBezTo>
                  <a:pt x="2619162" y="3599770"/>
                  <a:pt x="3167217" y="3051715"/>
                  <a:pt x="3167217" y="2375654"/>
                </a:cubicBezTo>
                <a:cubicBezTo>
                  <a:pt x="3167217" y="1699593"/>
                  <a:pt x="2619162" y="1151538"/>
                  <a:pt x="1943101" y="11515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6" name="文本框 21"/>
          <p:cNvSpPr txBox="1"/>
          <p:nvPr/>
        </p:nvSpPr>
        <p:spPr>
          <a:xfrm>
            <a:off x="4934695" y="3842013"/>
            <a:ext cx="5601798" cy="7512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Some things will also withdraw from our daily life, and the popularity of electronic scales indicates that the pole scales will withdraw from the stage of history and become national symbols.</a:t>
            </a:r>
            <a:endPar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7" name="矩形 36"/>
          <p:cNvSpPr/>
          <p:nvPr/>
        </p:nvSpPr>
        <p:spPr>
          <a:xfrm>
            <a:off x="4934695" y="3116226"/>
            <a:ext cx="5339080" cy="52197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8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Visual Acceptance Scale Index</a:t>
            </a:r>
            <a:endParaRPr kumimoji="0" lang="en-US" altLang="zh-CN" sz="28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8" name="TextBox 76"/>
          <p:cNvSpPr txBox="1"/>
          <p:nvPr/>
        </p:nvSpPr>
        <p:spPr>
          <a:xfrm>
            <a:off x="4934695" y="2469895"/>
            <a:ext cx="3545903" cy="645160"/>
          </a:xfrm>
          <a:prstGeom prst="rect">
            <a:avLst/>
          </a:prstGeom>
          <a:noFill/>
        </p:spPr>
        <p:txBody>
          <a:bodyPr wrap="square" rtlCol="0">
            <a:spAutoFit/>
          </a:bodyPr>
          <a:lstStyle/>
          <a:p>
            <a:pPr lvl="0">
              <a:defRPr/>
            </a:pPr>
            <a:r>
              <a:rPr lang="zh-CN" altLang="en-US" sz="36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可视验收秤指标</a:t>
            </a:r>
            <a:endParaRPr lang="zh-CN" altLang="en-US" sz="36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6" grpId="0"/>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7025" y="199533"/>
            <a:ext cx="3614089" cy="800329"/>
            <a:chOff x="267025" y="199533"/>
            <a:chExt cx="3614089" cy="800329"/>
          </a:xfrm>
        </p:grpSpPr>
        <p:sp>
          <p:nvSpPr>
            <p:cNvPr id="24" name="TextBox 76"/>
            <p:cNvSpPr txBox="1"/>
            <p:nvPr/>
          </p:nvSpPr>
          <p:spPr>
            <a:xfrm>
              <a:off x="1083880" y="477892"/>
              <a:ext cx="26720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可视验收秤指标</a:t>
              </a:r>
              <a:endPar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5" name="文本框 24"/>
            <p:cNvSpPr txBox="1"/>
            <p:nvPr/>
          </p:nvSpPr>
          <p:spPr>
            <a:xfrm>
              <a:off x="1083880" y="232246"/>
              <a:ext cx="2797234" cy="290977"/>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Add You Text Here Add You Text Here</a:t>
              </a:r>
              <a:endPar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6" name="等腰三角形 25"/>
            <p:cNvSpPr/>
            <p:nvPr/>
          </p:nvSpPr>
          <p:spPr>
            <a:xfrm rot="5400000" flipH="1">
              <a:off x="213733" y="252825"/>
              <a:ext cx="772736" cy="666152"/>
            </a:xfrm>
            <a:prstGeom prst="triangle">
              <a:avLst/>
            </a:pr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1" name="文本框 10"/>
          <p:cNvSpPr txBox="1"/>
          <p:nvPr/>
        </p:nvSpPr>
        <p:spPr>
          <a:xfrm>
            <a:off x="695325" y="1621790"/>
            <a:ext cx="4121785" cy="4662815"/>
          </a:xfrm>
          <a:prstGeom prst="rect">
            <a:avLst/>
          </a:prstGeom>
          <a:noFill/>
        </p:spPr>
        <p:txBody>
          <a:bodyPr wrap="square" rtlCol="0">
            <a:spAutoFit/>
          </a:bodyPr>
          <a:lstStyle/>
          <a:p>
            <a:pPr indent="457200" fontAlgn="auto">
              <a:lnSpc>
                <a:spcPct val="150000"/>
              </a:lnSpc>
            </a:pPr>
            <a:r>
              <a:rPr lang="zh-CN" altLang="en-US" dirty="0"/>
              <a:t>采用物联网技术，可通过WIFI/4G信号连接平台</a:t>
            </a:r>
            <a:r>
              <a:rPr lang="zh-CN" altLang="en-US" dirty="0" smtClean="0"/>
              <a:t>，实时获取平台信息，10</a:t>
            </a:r>
            <a:r>
              <a:rPr lang="zh-CN" altLang="en-US" dirty="0"/>
              <a:t>寸触摸屏，扣皮、扣罚、皮重存储，简单明了。</a:t>
            </a:r>
            <a:endParaRPr lang="zh-CN" altLang="en-US" dirty="0"/>
          </a:p>
          <a:p>
            <a:pPr indent="457200" fontAlgn="auto">
              <a:lnSpc>
                <a:spcPct val="150000"/>
              </a:lnSpc>
            </a:pPr>
            <a:r>
              <a:rPr lang="zh-CN" altLang="en-US" dirty="0"/>
              <a:t>支持蓝牙打印</a:t>
            </a:r>
            <a:r>
              <a:rPr lang="zh-CN" altLang="en-US" dirty="0" smtClean="0"/>
              <a:t>，</a:t>
            </a:r>
            <a:r>
              <a:rPr lang="en-US" altLang="zh-CN" dirty="0" smtClean="0"/>
              <a:t>USB</a:t>
            </a:r>
            <a:r>
              <a:rPr lang="zh-CN" altLang="en-US" dirty="0" smtClean="0"/>
              <a:t>外接扫码枪，</a:t>
            </a:r>
            <a:r>
              <a:rPr lang="en-US" altLang="zh-CN" dirty="0" smtClean="0"/>
              <a:t>UPS</a:t>
            </a:r>
            <a:r>
              <a:rPr lang="zh-CN" altLang="en-US" dirty="0" smtClean="0"/>
              <a:t>电池充电</a:t>
            </a:r>
            <a:r>
              <a:rPr lang="zh-CN" altLang="en-US" dirty="0"/>
              <a:t>一次使用八小时。</a:t>
            </a:r>
            <a:endParaRPr lang="zh-CN" altLang="en-US" dirty="0"/>
          </a:p>
          <a:p>
            <a:pPr indent="457200" fontAlgn="auto">
              <a:lnSpc>
                <a:spcPct val="150000"/>
              </a:lnSpc>
            </a:pPr>
            <a:r>
              <a:rPr lang="zh-CN" altLang="en-US" dirty="0"/>
              <a:t>量程；60-150KG，精度；10-50g；防水防尘；共有四款型号适合不同规模的餐厅使用</a:t>
            </a:r>
            <a:r>
              <a:rPr lang="zh-CN" altLang="en-US" dirty="0" smtClean="0"/>
              <a:t>。</a:t>
            </a:r>
            <a:endParaRPr lang="en-US" altLang="zh-CN" dirty="0" smtClean="0"/>
          </a:p>
          <a:p>
            <a:pPr indent="457200" fontAlgn="auto">
              <a:lnSpc>
                <a:spcPct val="150000"/>
              </a:lnSpc>
            </a:pPr>
            <a:r>
              <a:rPr lang="zh-CN" altLang="en-US" dirty="0" smtClean="0"/>
              <a:t>支持食材称重图片抓拍、称重时重量界面显示截图、单证同步抓拍留存。</a:t>
            </a:r>
            <a:endParaRPr lang="zh-CN" altLang="en-US" dirty="0"/>
          </a:p>
        </p:txBody>
      </p:sp>
      <p:pic>
        <p:nvPicPr>
          <p:cNvPr id="14" name="图片 13" descr="秤"/>
          <p:cNvPicPr>
            <a:picLocks noChangeAspect="1"/>
          </p:cNvPicPr>
          <p:nvPr/>
        </p:nvPicPr>
        <p:blipFill>
          <a:blip r:embed="rId1" cstate="print"/>
          <a:stretch>
            <a:fillRect/>
          </a:stretch>
        </p:blipFill>
        <p:spPr>
          <a:xfrm>
            <a:off x="8616315" y="308610"/>
            <a:ext cx="2776220" cy="5427345"/>
          </a:xfrm>
          <a:prstGeom prst="rect">
            <a:avLst/>
          </a:prstGeom>
        </p:spPr>
      </p:pic>
      <p:pic>
        <p:nvPicPr>
          <p:cNvPr id="3" name="图片 2" descr="食材验收pc界面"/>
          <p:cNvPicPr>
            <a:picLocks noChangeAspect="1"/>
          </p:cNvPicPr>
          <p:nvPr/>
        </p:nvPicPr>
        <p:blipFill>
          <a:blip r:embed="rId2" cstate="print"/>
          <a:stretch>
            <a:fillRect/>
          </a:stretch>
        </p:blipFill>
        <p:spPr>
          <a:xfrm>
            <a:off x="5055870" y="1991360"/>
            <a:ext cx="3389630" cy="2302510"/>
          </a:xfrm>
          <a:prstGeom prst="rect">
            <a:avLst/>
          </a:prstGeom>
        </p:spPr>
      </p:pic>
      <p:sp>
        <p:nvSpPr>
          <p:cNvPr id="5" name="原创设计师QQ598969553        _3"/>
          <p:cNvSpPr/>
          <p:nvPr/>
        </p:nvSpPr>
        <p:spPr>
          <a:xfrm rot="8640000">
            <a:off x="8284210" y="1662430"/>
            <a:ext cx="1292225" cy="220980"/>
          </a:xfrm>
          <a:prstGeom prst="rightArrow">
            <a:avLst>
              <a:gd name="adj1" fmla="val 72581"/>
              <a:gd name="adj2" fmla="val 46774"/>
            </a:avLst>
          </a:prstGeom>
          <a:solidFill>
            <a:schemeClr val="accent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86404" tIns="43203" rIns="86404" bIns="43203" anchor="ctr"/>
          <a:lstStyle/>
          <a:p>
            <a:pPr algn="ctr">
              <a:defRPr/>
            </a:pPr>
            <a:endParaRPr lang="zh-CN" altLang="en-US" sz="2000" dirty="0">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5625"/>
          <a:stretch>
            <a:fillRect/>
          </a:stretch>
        </p:blipFill>
        <p:spPr>
          <a:xfrm>
            <a:off x="0" y="0"/>
            <a:ext cx="12192000" cy="6858000"/>
          </a:xfrm>
          <a:prstGeom prst="rect">
            <a:avLst/>
          </a:prstGeom>
        </p:spPr>
      </p:pic>
      <p:sp>
        <p:nvSpPr>
          <p:cNvPr id="35" name="任意多边形 34"/>
          <p:cNvSpPr/>
          <p:nvPr/>
        </p:nvSpPr>
        <p:spPr>
          <a:xfrm>
            <a:off x="2477730" y="2503539"/>
            <a:ext cx="1850922" cy="1850922"/>
          </a:xfrm>
          <a:custGeom>
            <a:avLst/>
            <a:gdLst>
              <a:gd name="connsiteX0" fmla="*/ 1224116 w 2448232"/>
              <a:gd name="connsiteY0" fmla="*/ 0 h 2448232"/>
              <a:gd name="connsiteX1" fmla="*/ 2448232 w 2448232"/>
              <a:gd name="connsiteY1" fmla="*/ 1224116 h 2448232"/>
              <a:gd name="connsiteX2" fmla="*/ 1224116 w 2448232"/>
              <a:gd name="connsiteY2" fmla="*/ 2448232 h 2448232"/>
              <a:gd name="connsiteX3" fmla="*/ 0 w 2448232"/>
              <a:gd name="connsiteY3" fmla="*/ 1224116 h 2448232"/>
              <a:gd name="connsiteX4" fmla="*/ 1224116 w 2448232"/>
              <a:gd name="connsiteY4" fmla="*/ 0 h 244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32" h="2448232">
                <a:moveTo>
                  <a:pt x="1224116" y="0"/>
                </a:moveTo>
                <a:cubicBezTo>
                  <a:pt x="1900177" y="0"/>
                  <a:pt x="2448232" y="548055"/>
                  <a:pt x="2448232" y="1224116"/>
                </a:cubicBezTo>
                <a:cubicBezTo>
                  <a:pt x="2448232" y="1900177"/>
                  <a:pt x="1900177" y="2448232"/>
                  <a:pt x="1224116" y="2448232"/>
                </a:cubicBezTo>
                <a:cubicBezTo>
                  <a:pt x="548055" y="2448232"/>
                  <a:pt x="0" y="1900177"/>
                  <a:pt x="0" y="1224116"/>
                </a:cubicBezTo>
                <a:cubicBezTo>
                  <a:pt x="0" y="548055"/>
                  <a:pt x="548055" y="0"/>
                  <a:pt x="1224116" y="0"/>
                </a:cubicBezTo>
                <a:close/>
              </a:path>
            </a:pathLst>
          </a:cu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04</a:t>
            </a:r>
            <a:endParaRPr kumimoji="0" lang="zh-CN" altLang="en-US" sz="7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4" name="任意多边形 33"/>
          <p:cNvSpPr/>
          <p:nvPr/>
        </p:nvSpPr>
        <p:spPr>
          <a:xfrm>
            <a:off x="1449028" y="1053346"/>
            <a:ext cx="9293943" cy="4751308"/>
          </a:xfrm>
          <a:custGeom>
            <a:avLst/>
            <a:gdLst>
              <a:gd name="connsiteX0" fmla="*/ 0 w 9293943"/>
              <a:gd name="connsiteY0" fmla="*/ 0 h 4751308"/>
              <a:gd name="connsiteX1" fmla="*/ 9293943 w 9293943"/>
              <a:gd name="connsiteY1" fmla="*/ 0 h 4751308"/>
              <a:gd name="connsiteX2" fmla="*/ 9293943 w 9293943"/>
              <a:gd name="connsiteY2" fmla="*/ 4751308 h 4751308"/>
              <a:gd name="connsiteX3" fmla="*/ 0 w 9293943"/>
              <a:gd name="connsiteY3" fmla="*/ 4751308 h 4751308"/>
              <a:gd name="connsiteX4" fmla="*/ 0 w 9293943"/>
              <a:gd name="connsiteY4" fmla="*/ 0 h 4751308"/>
              <a:gd name="connsiteX5" fmla="*/ 1943101 w 9293943"/>
              <a:gd name="connsiteY5" fmla="*/ 1151538 h 4751308"/>
              <a:gd name="connsiteX6" fmla="*/ 718985 w 9293943"/>
              <a:gd name="connsiteY6" fmla="*/ 2375654 h 4751308"/>
              <a:gd name="connsiteX7" fmla="*/ 1943101 w 9293943"/>
              <a:gd name="connsiteY7" fmla="*/ 3599770 h 4751308"/>
              <a:gd name="connsiteX8" fmla="*/ 3167217 w 9293943"/>
              <a:gd name="connsiteY8" fmla="*/ 2375654 h 4751308"/>
              <a:gd name="connsiteX9" fmla="*/ 1943101 w 9293943"/>
              <a:gd name="connsiteY9" fmla="*/ 1151538 h 475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3943" h="4751308">
                <a:moveTo>
                  <a:pt x="0" y="0"/>
                </a:moveTo>
                <a:lnTo>
                  <a:pt x="9293943" y="0"/>
                </a:lnTo>
                <a:lnTo>
                  <a:pt x="9293943" y="4751308"/>
                </a:lnTo>
                <a:lnTo>
                  <a:pt x="0" y="4751308"/>
                </a:lnTo>
                <a:lnTo>
                  <a:pt x="0" y="0"/>
                </a:lnTo>
                <a:close/>
                <a:moveTo>
                  <a:pt x="1943101" y="1151538"/>
                </a:moveTo>
                <a:cubicBezTo>
                  <a:pt x="1267040" y="1151538"/>
                  <a:pt x="718985" y="1699593"/>
                  <a:pt x="718985" y="2375654"/>
                </a:cubicBezTo>
                <a:cubicBezTo>
                  <a:pt x="718985" y="3051715"/>
                  <a:pt x="1267040" y="3599770"/>
                  <a:pt x="1943101" y="3599770"/>
                </a:cubicBezTo>
                <a:cubicBezTo>
                  <a:pt x="2619162" y="3599770"/>
                  <a:pt x="3167217" y="3051715"/>
                  <a:pt x="3167217" y="2375654"/>
                </a:cubicBezTo>
                <a:cubicBezTo>
                  <a:pt x="3167217" y="1699593"/>
                  <a:pt x="2619162" y="1151538"/>
                  <a:pt x="1943101" y="11515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6" name="文本框 21"/>
          <p:cNvSpPr txBox="1"/>
          <p:nvPr/>
        </p:nvSpPr>
        <p:spPr>
          <a:xfrm>
            <a:off x="4934695" y="3842013"/>
            <a:ext cx="5601798" cy="7512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Software deployment is a complex process, ranging from the release of products by developers to the actual installation and maintenance of applications by applicants on their computers.</a:t>
            </a:r>
            <a:endPar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7" name="矩形 36"/>
          <p:cNvSpPr/>
          <p:nvPr/>
        </p:nvSpPr>
        <p:spPr>
          <a:xfrm>
            <a:off x="4934695" y="3116226"/>
            <a:ext cx="3205480" cy="52197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8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System deployment</a:t>
            </a:r>
            <a:endParaRPr kumimoji="0" lang="en-US" altLang="zh-CN" sz="28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8" name="TextBox 76"/>
          <p:cNvSpPr txBox="1"/>
          <p:nvPr/>
        </p:nvSpPr>
        <p:spPr>
          <a:xfrm>
            <a:off x="4934695" y="2469895"/>
            <a:ext cx="3545903" cy="645160"/>
          </a:xfrm>
          <a:prstGeom prst="rect">
            <a:avLst/>
          </a:prstGeom>
          <a:noFill/>
        </p:spPr>
        <p:txBody>
          <a:bodyPr wrap="square" rtlCol="0">
            <a:spAutoFit/>
          </a:bodyPr>
          <a:lstStyle/>
          <a:p>
            <a:pPr lvl="0">
              <a:defRPr/>
            </a:pPr>
            <a:r>
              <a:rPr lang="zh-CN" altLang="en-US" sz="36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系统部署</a:t>
            </a:r>
            <a:endParaRPr lang="zh-CN" altLang="en-US" sz="36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6"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267025" y="199533"/>
            <a:ext cx="3614089" cy="800329"/>
            <a:chOff x="267025" y="199533"/>
            <a:chExt cx="3614089" cy="800329"/>
          </a:xfrm>
        </p:grpSpPr>
        <p:sp>
          <p:nvSpPr>
            <p:cNvPr id="34" name="TextBox 76"/>
            <p:cNvSpPr txBox="1"/>
            <p:nvPr/>
          </p:nvSpPr>
          <p:spPr>
            <a:xfrm>
              <a:off x="1083880" y="477892"/>
              <a:ext cx="16052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系统部署</a:t>
              </a:r>
              <a:endPar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5" name="文本框 34"/>
            <p:cNvSpPr txBox="1"/>
            <p:nvPr/>
          </p:nvSpPr>
          <p:spPr>
            <a:xfrm>
              <a:off x="1083880" y="232246"/>
              <a:ext cx="2797234" cy="311150"/>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System deployment</a:t>
              </a:r>
              <a:endPar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6" name="等腰三角形 35"/>
            <p:cNvSpPr/>
            <p:nvPr/>
          </p:nvSpPr>
          <p:spPr>
            <a:xfrm rot="5400000" flipH="1">
              <a:off x="213733" y="252825"/>
              <a:ext cx="772736" cy="666152"/>
            </a:xfrm>
            <a:prstGeom prst="triangle">
              <a:avLst/>
            </a:pr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6" name="文本框 5"/>
          <p:cNvSpPr txBox="1"/>
          <p:nvPr/>
        </p:nvSpPr>
        <p:spPr>
          <a:xfrm>
            <a:off x="1083945" y="1701800"/>
            <a:ext cx="4457700" cy="2168525"/>
          </a:xfrm>
          <a:prstGeom prst="rect">
            <a:avLst/>
          </a:prstGeom>
          <a:noFill/>
        </p:spPr>
        <p:txBody>
          <a:bodyPr wrap="square" rtlCol="0">
            <a:spAutoFit/>
          </a:bodyPr>
          <a:lstStyle/>
          <a:p>
            <a:pPr indent="457200" fontAlgn="auto">
              <a:lnSpc>
                <a:spcPct val="150000"/>
              </a:lnSpc>
            </a:pPr>
            <a:r>
              <a:rPr lang="zh-CN" altLang="en-US" dirty="0"/>
              <a:t>自建服务器，通过局域网与餐厅路由器连接，通过WiFi覆盖工作区域，实现数据的上传下载。监管部门通过局域网连接服务器获取数据，在学校WiFi覆盖区域可通过APP监管，可连接互联网。</a:t>
            </a:r>
            <a:endParaRPr lang="zh-CN" altLang="en-US" dirty="0"/>
          </a:p>
        </p:txBody>
      </p:sp>
      <p:pic>
        <p:nvPicPr>
          <p:cNvPr id="2" name="图片 1" descr="753752351277295248"/>
          <p:cNvPicPr>
            <a:picLocks noChangeAspect="1"/>
          </p:cNvPicPr>
          <p:nvPr/>
        </p:nvPicPr>
        <p:blipFill>
          <a:blip r:embed="rId1" cstate="print"/>
          <a:stretch>
            <a:fillRect/>
          </a:stretch>
        </p:blipFill>
        <p:spPr>
          <a:xfrm>
            <a:off x="5541645" y="1565275"/>
            <a:ext cx="5831205" cy="3727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4713" y="3398461"/>
            <a:ext cx="2468880" cy="645160"/>
          </a:xfrm>
          <a:prstGeom prst="rect">
            <a:avLst/>
          </a:prstGeom>
          <a:noFill/>
        </p:spPr>
        <p:txBody>
          <a:bodyPr wrap="none" rtlCol="0">
            <a:spAutoFit/>
            <a:scene3d>
              <a:camera prst="orthographicFront"/>
              <a:lightRig rig="threePt" dir="t"/>
            </a:scene3d>
            <a:sp3d contourW="12700"/>
          </a:bodyPr>
          <a:lstStyle/>
          <a:p>
            <a:r>
              <a:rPr lang="zh-CN" altLang="en-US" sz="3600" b="1" dirty="0">
                <a:solidFill>
                  <a:schemeClr val="tx1">
                    <a:lumMod val="75000"/>
                    <a:lumOff val="25000"/>
                  </a:schemeClr>
                </a:solidFill>
                <a:latin typeface="+mn-ea"/>
              </a:rPr>
              <a:t>供应商添加</a:t>
            </a:r>
            <a:endParaRPr lang="zh-CN" altLang="en-US" sz="3600" b="1" dirty="0">
              <a:solidFill>
                <a:schemeClr val="tx1">
                  <a:lumMod val="75000"/>
                  <a:lumOff val="25000"/>
                </a:schemeClr>
              </a:solidFill>
              <a:latin typeface="+mn-ea"/>
            </a:endParaRPr>
          </a:p>
        </p:txBody>
      </p:sp>
      <p:cxnSp>
        <p:nvCxnSpPr>
          <p:cNvPr id="5" name="直接连接符 4"/>
          <p:cNvCxnSpPr/>
          <p:nvPr/>
        </p:nvCxnSpPr>
        <p:spPr>
          <a:xfrm>
            <a:off x="1014413" y="3294178"/>
            <a:ext cx="709987" cy="0"/>
          </a:xfrm>
          <a:prstGeom prst="line">
            <a:avLst/>
          </a:prstGeom>
          <a:ln w="28575" cap="rnd">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68045" y="809625"/>
            <a:ext cx="5937885" cy="216852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rPr>
              <a:t>点击基本信息→供应商管理</a:t>
            </a:r>
            <a:r>
              <a:rPr lang="zh-CN" altLang="en-US" b="1" dirty="0">
                <a:solidFill>
                  <a:schemeClr val="tx1">
                    <a:lumMod val="65000"/>
                    <a:lumOff val="35000"/>
                  </a:schemeClr>
                </a:solidFill>
                <a:latin typeface="+mn-ea"/>
                <a:sym typeface="+mn-ea"/>
              </a:rPr>
              <a:t>→供应商列表：可选择</a:t>
            </a:r>
            <a:r>
              <a:rPr lang="en-US" altLang="zh-CN" b="1" dirty="0">
                <a:solidFill>
                  <a:schemeClr val="tx1">
                    <a:lumMod val="65000"/>
                    <a:lumOff val="35000"/>
                  </a:schemeClr>
                </a:solidFill>
                <a:latin typeface="+mn-ea"/>
                <a:sym typeface="+mn-ea"/>
              </a:rPr>
              <a:t>“excel</a:t>
            </a:r>
            <a:r>
              <a:rPr lang="zh-CN" altLang="en-US" b="1" dirty="0">
                <a:solidFill>
                  <a:schemeClr val="tx1">
                    <a:lumMod val="65000"/>
                    <a:lumOff val="35000"/>
                  </a:schemeClr>
                </a:solidFill>
                <a:latin typeface="+mn-ea"/>
                <a:sym typeface="+mn-ea"/>
              </a:rPr>
              <a:t>导入</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，下载模板，填写完后上传，批量添加供应商；</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点击基本信息→供应商管理→供应商添加：按照页面明细填写，可单个添加供应商，添加完成后点击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保存</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即可。</a:t>
            </a:r>
            <a:endParaRPr lang="zh-CN" altLang="en-US" b="1" dirty="0">
              <a:solidFill>
                <a:schemeClr val="tx1">
                  <a:lumMod val="65000"/>
                  <a:lumOff val="35000"/>
                </a:schemeClr>
              </a:solidFill>
              <a:latin typeface="+mn-ea"/>
              <a:sym typeface="+mn-ea"/>
            </a:endParaRPr>
          </a:p>
        </p:txBody>
      </p:sp>
      <p:pic>
        <p:nvPicPr>
          <p:cNvPr id="3" name="图片 2"/>
          <p:cNvPicPr>
            <a:picLocks noChangeAspect="1"/>
          </p:cNvPicPr>
          <p:nvPr/>
        </p:nvPicPr>
        <p:blipFill>
          <a:blip r:embed="rId1"/>
          <a:stretch>
            <a:fillRect/>
          </a:stretch>
        </p:blipFill>
        <p:spPr>
          <a:xfrm>
            <a:off x="6946900" y="809625"/>
            <a:ext cx="4655185" cy="2230755"/>
          </a:xfrm>
          <a:prstGeom prst="rect">
            <a:avLst/>
          </a:prstGeom>
        </p:spPr>
      </p:pic>
      <p:pic>
        <p:nvPicPr>
          <p:cNvPr id="5" name="图片 4"/>
          <p:cNvPicPr>
            <a:picLocks noChangeAspect="1"/>
          </p:cNvPicPr>
          <p:nvPr/>
        </p:nvPicPr>
        <p:blipFill>
          <a:blip r:embed="rId2"/>
          <a:stretch>
            <a:fillRect/>
          </a:stretch>
        </p:blipFill>
        <p:spPr>
          <a:xfrm>
            <a:off x="1940560" y="2978150"/>
            <a:ext cx="8627745" cy="3556000"/>
          </a:xfrm>
          <a:prstGeom prst="rect">
            <a:avLst/>
          </a:prstGeom>
        </p:spPr>
      </p:pic>
    </p:spTree>
    <p:custDataLst>
      <p:tags r:id="rId3"/>
    </p:custData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4713" y="3398461"/>
            <a:ext cx="2011680" cy="645160"/>
          </a:xfrm>
          <a:prstGeom prst="rect">
            <a:avLst/>
          </a:prstGeom>
          <a:noFill/>
        </p:spPr>
        <p:txBody>
          <a:bodyPr wrap="none" rtlCol="0">
            <a:spAutoFit/>
            <a:scene3d>
              <a:camera prst="orthographicFront"/>
              <a:lightRig rig="threePt" dir="t"/>
            </a:scene3d>
            <a:sp3d contourW="12700"/>
          </a:bodyPr>
          <a:lstStyle/>
          <a:p>
            <a:r>
              <a:rPr lang="zh-CN" altLang="en-US" sz="3600" b="1" dirty="0">
                <a:solidFill>
                  <a:schemeClr val="tx1">
                    <a:lumMod val="75000"/>
                    <a:lumOff val="25000"/>
                  </a:schemeClr>
                </a:solidFill>
                <a:latin typeface="+mn-ea"/>
              </a:rPr>
              <a:t>商品添加</a:t>
            </a:r>
            <a:endParaRPr lang="zh-CN" altLang="en-US" sz="3600" b="1" dirty="0">
              <a:solidFill>
                <a:schemeClr val="tx1">
                  <a:lumMod val="75000"/>
                  <a:lumOff val="25000"/>
                </a:schemeClr>
              </a:solidFill>
              <a:latin typeface="+mn-ea"/>
            </a:endParaRPr>
          </a:p>
        </p:txBody>
      </p:sp>
      <p:cxnSp>
        <p:nvCxnSpPr>
          <p:cNvPr id="5" name="直接连接符 4"/>
          <p:cNvCxnSpPr/>
          <p:nvPr/>
        </p:nvCxnSpPr>
        <p:spPr>
          <a:xfrm>
            <a:off x="1014413" y="3294178"/>
            <a:ext cx="709987" cy="0"/>
          </a:xfrm>
          <a:prstGeom prst="line">
            <a:avLst/>
          </a:prstGeom>
          <a:ln w="28575" cap="rnd">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flipV="1">
            <a:off x="0" y="-7480"/>
            <a:ext cx="5011245" cy="6947778"/>
            <a:chOff x="2728452" y="-82298"/>
            <a:chExt cx="5011245" cy="6947778"/>
          </a:xfrm>
        </p:grpSpPr>
        <p:sp>
          <p:nvSpPr>
            <p:cNvPr id="13" name="任意多边形 12"/>
            <p:cNvSpPr/>
            <p:nvPr/>
          </p:nvSpPr>
          <p:spPr>
            <a:xfrm>
              <a:off x="2728452" y="0"/>
              <a:ext cx="4401553" cy="6858000"/>
            </a:xfrm>
            <a:custGeom>
              <a:avLst/>
              <a:gdLst>
                <a:gd name="connsiteX0" fmla="*/ 0 w 4401553"/>
                <a:gd name="connsiteY0" fmla="*/ 0 h 6858000"/>
                <a:gd name="connsiteX1" fmla="*/ 987020 w 4401553"/>
                <a:gd name="connsiteY1" fmla="*/ 0 h 6858000"/>
                <a:gd name="connsiteX2" fmla="*/ 4401553 w 4401553"/>
                <a:gd name="connsiteY2" fmla="*/ 6858000 h 6858000"/>
                <a:gd name="connsiteX3" fmla="*/ 987020 w 4401553"/>
                <a:gd name="connsiteY3" fmla="*/ 6858000 h 6858000"/>
                <a:gd name="connsiteX4" fmla="*/ 0 w 4401553"/>
                <a:gd name="connsiteY4" fmla="*/ 6858000 h 6858000"/>
                <a:gd name="connsiteX5" fmla="*/ 0 w 440155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1553" h="6858000">
                  <a:moveTo>
                    <a:pt x="0" y="0"/>
                  </a:moveTo>
                  <a:lnTo>
                    <a:pt x="987020" y="0"/>
                  </a:lnTo>
                  <a:lnTo>
                    <a:pt x="4401553" y="6858000"/>
                  </a:lnTo>
                  <a:lnTo>
                    <a:pt x="987020" y="6858000"/>
                  </a:lnTo>
                  <a:lnTo>
                    <a:pt x="0" y="6858000"/>
                  </a:lnTo>
                  <a:lnTo>
                    <a:pt x="0" y="0"/>
                  </a:lnTo>
                  <a:close/>
                </a:path>
              </a:pathLst>
            </a:custGeom>
            <a:solidFill>
              <a:srgbClr val="484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4" name="等腰三角形 3"/>
            <p:cNvSpPr/>
            <p:nvPr/>
          </p:nvSpPr>
          <p:spPr>
            <a:xfrm flipV="1">
              <a:off x="4018813" y="-40902"/>
              <a:ext cx="1133456" cy="1085302"/>
            </a:xfrm>
            <a:prstGeom prst="triangle">
              <a:avLst/>
            </a:prstGeom>
            <a:solidFill>
              <a:srgbClr val="484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6" name="等腰三角形 5"/>
            <p:cNvSpPr/>
            <p:nvPr/>
          </p:nvSpPr>
          <p:spPr>
            <a:xfrm>
              <a:off x="4546513" y="3807955"/>
              <a:ext cx="3193184" cy="3057525"/>
            </a:xfrm>
            <a:prstGeom prst="triangle">
              <a:avLst/>
            </a:pr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1" name="任意多边形 10"/>
            <p:cNvSpPr/>
            <p:nvPr/>
          </p:nvSpPr>
          <p:spPr>
            <a:xfrm>
              <a:off x="3568207" y="-82298"/>
              <a:ext cx="2853178" cy="5169081"/>
            </a:xfrm>
            <a:custGeom>
              <a:avLst/>
              <a:gdLst>
                <a:gd name="connsiteX0" fmla="*/ 0 w 2207786"/>
                <a:gd name="connsiteY0" fmla="*/ 0 h 3999829"/>
                <a:gd name="connsiteX1" fmla="*/ 435408 w 2207786"/>
                <a:gd name="connsiteY1" fmla="*/ 0 h 3999829"/>
                <a:gd name="connsiteX2" fmla="*/ 2207786 w 2207786"/>
                <a:gd name="connsiteY2" fmla="*/ 3430030 h 3999829"/>
                <a:gd name="connsiteX3" fmla="*/ 2066807 w 2207786"/>
                <a:gd name="connsiteY3" fmla="*/ 3999829 h 3999829"/>
                <a:gd name="connsiteX4" fmla="*/ 0 w 2207786"/>
                <a:gd name="connsiteY4" fmla="*/ 0 h 3999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786" h="3999829">
                  <a:moveTo>
                    <a:pt x="0" y="0"/>
                  </a:moveTo>
                  <a:lnTo>
                    <a:pt x="435408" y="0"/>
                  </a:lnTo>
                  <a:lnTo>
                    <a:pt x="2207786" y="3430030"/>
                  </a:lnTo>
                  <a:lnTo>
                    <a:pt x="2066807" y="3999829"/>
                  </a:lnTo>
                  <a:lnTo>
                    <a:pt x="0" y="0"/>
                  </a:lnTo>
                  <a:close/>
                </a:path>
              </a:pathLst>
            </a:cu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2" name="任意多边形 11"/>
            <p:cNvSpPr/>
            <p:nvPr/>
          </p:nvSpPr>
          <p:spPr>
            <a:xfrm>
              <a:off x="3413104" y="0"/>
              <a:ext cx="3983514" cy="6861740"/>
            </a:xfrm>
            <a:custGeom>
              <a:avLst/>
              <a:gdLst>
                <a:gd name="connsiteX0" fmla="*/ 0 w 3983514"/>
                <a:gd name="connsiteY0" fmla="*/ 0 h 6861740"/>
                <a:gd name="connsiteX1" fmla="*/ 435408 w 3983514"/>
                <a:gd name="connsiteY1" fmla="*/ 0 h 6861740"/>
                <a:gd name="connsiteX2" fmla="*/ 2503893 w 3983514"/>
                <a:gd name="connsiteY2" fmla="*/ 4003080 h 6861740"/>
                <a:gd name="connsiteX3" fmla="*/ 2504698 w 3983514"/>
                <a:gd name="connsiteY3" fmla="*/ 3999829 h 6861740"/>
                <a:gd name="connsiteX4" fmla="*/ 3983514 w 3983514"/>
                <a:gd name="connsiteY4" fmla="*/ 6861740 h 6861740"/>
                <a:gd name="connsiteX5" fmla="*/ 3545623 w 3983514"/>
                <a:gd name="connsiteY5" fmla="*/ 6861740 h 6861740"/>
                <a:gd name="connsiteX6" fmla="*/ 0 w 3983514"/>
                <a:gd name="connsiteY6" fmla="*/ 0 h 68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3514" h="6861740">
                  <a:moveTo>
                    <a:pt x="0" y="0"/>
                  </a:moveTo>
                  <a:lnTo>
                    <a:pt x="435408" y="0"/>
                  </a:lnTo>
                  <a:lnTo>
                    <a:pt x="2503893" y="4003080"/>
                  </a:lnTo>
                  <a:lnTo>
                    <a:pt x="2504698" y="3999829"/>
                  </a:lnTo>
                  <a:lnTo>
                    <a:pt x="3983514" y="6861740"/>
                  </a:lnTo>
                  <a:lnTo>
                    <a:pt x="3545623" y="6861740"/>
                  </a:lnTo>
                  <a:lnTo>
                    <a:pt x="0" y="0"/>
                  </a:lnTo>
                  <a:close/>
                </a:path>
              </a:pathLst>
            </a:custGeom>
            <a:solidFill>
              <a:srgbClr val="039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7" name="Text Box 3"/>
          <p:cNvSpPr>
            <a:spLocks noChangeArrowheads="1"/>
          </p:cNvSpPr>
          <p:nvPr/>
        </p:nvSpPr>
        <p:spPr bwMode="auto">
          <a:xfrm>
            <a:off x="471039" y="1730315"/>
            <a:ext cx="1952778" cy="1384995"/>
          </a:xfrm>
          <a:prstGeom prst="rect">
            <a:avLst/>
          </a:prstGeom>
          <a:noFill/>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6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目 录</a:t>
            </a:r>
            <a:endParaRPr kumimoji="0" lang="en-US" altLang="zh-CN" sz="6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COMPANY</a:t>
            </a:r>
            <a:endParaRPr kumimoji="0" lang="zh-CN" altLang="en-US" sz="2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8" name="椭圆 1"/>
          <p:cNvSpPr>
            <a:spLocks noChangeArrowheads="1"/>
          </p:cNvSpPr>
          <p:nvPr/>
        </p:nvSpPr>
        <p:spPr bwMode="auto">
          <a:xfrm>
            <a:off x="6096000" y="1248194"/>
            <a:ext cx="695551" cy="695551"/>
          </a:xfrm>
          <a:prstGeom prst="roundRect">
            <a:avLst/>
          </a:prstGeom>
          <a:solidFill>
            <a:srgbClr val="0274A8"/>
          </a:solidFill>
          <a:ln w="19050">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9" name="TextBox 32"/>
          <p:cNvSpPr txBox="1">
            <a:spLocks noChangeArrowheads="1"/>
          </p:cNvSpPr>
          <p:nvPr/>
        </p:nvSpPr>
        <p:spPr bwMode="auto">
          <a:xfrm>
            <a:off x="6156390" y="1322902"/>
            <a:ext cx="61153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3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0" name="矩形 19"/>
          <p:cNvSpPr/>
          <p:nvPr/>
        </p:nvSpPr>
        <p:spPr>
          <a:xfrm>
            <a:off x="6971334" y="1649205"/>
            <a:ext cx="1534085" cy="52197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400" b="0" i="0" u="none" strike="noStrike" kern="1200" cap="none" spc="0" normalizeH="0" baseline="0" noProof="0" dirty="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Project overview</a:t>
            </a:r>
            <a:endParaRPr kumimoji="0" lang="en-US" altLang="zh-CN" sz="1400" b="0" i="0" u="none" strike="noStrike" kern="1200" cap="none" spc="0" normalizeH="0" baseline="0" noProof="0" dirty="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1" name="TextBox 76"/>
          <p:cNvSpPr txBox="1"/>
          <p:nvPr/>
        </p:nvSpPr>
        <p:spPr>
          <a:xfrm>
            <a:off x="6971333" y="1207095"/>
            <a:ext cx="2764298"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8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项目概述</a:t>
            </a:r>
            <a:endParaRPr kumimoji="0" lang="zh-CN" altLang="zh-CN" sz="28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2" name="椭圆 1"/>
          <p:cNvSpPr>
            <a:spLocks noChangeArrowheads="1"/>
          </p:cNvSpPr>
          <p:nvPr/>
        </p:nvSpPr>
        <p:spPr bwMode="auto">
          <a:xfrm>
            <a:off x="6096000" y="2426541"/>
            <a:ext cx="695551" cy="695551"/>
          </a:xfrm>
          <a:prstGeom prst="roundRect">
            <a:avLst/>
          </a:prstGeom>
          <a:solidFill>
            <a:srgbClr val="0396D9"/>
          </a:solidFill>
          <a:ln w="19050">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3" name="TextBox 32"/>
          <p:cNvSpPr txBox="1">
            <a:spLocks noChangeArrowheads="1"/>
          </p:cNvSpPr>
          <p:nvPr/>
        </p:nvSpPr>
        <p:spPr bwMode="auto">
          <a:xfrm>
            <a:off x="6156390" y="2501249"/>
            <a:ext cx="61153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3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4" name="矩形 23"/>
          <p:cNvSpPr/>
          <p:nvPr/>
        </p:nvSpPr>
        <p:spPr>
          <a:xfrm>
            <a:off x="6971334" y="2827553"/>
            <a:ext cx="1958872" cy="52197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400" b="0" i="0" u="none" strike="noStrike" kern="1200" cap="none" spc="0" normalizeH="0" baseline="0" noProof="0" dirty="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Main Function Modules</a:t>
            </a:r>
            <a:endParaRPr kumimoji="0" lang="en-US" altLang="zh-CN" sz="1400" b="0" i="0" u="none" strike="noStrike" kern="1200" cap="none" spc="0" normalizeH="0" baseline="0" noProof="0" dirty="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5" name="TextBox 76"/>
          <p:cNvSpPr txBox="1"/>
          <p:nvPr/>
        </p:nvSpPr>
        <p:spPr>
          <a:xfrm>
            <a:off x="6971333" y="2385443"/>
            <a:ext cx="2764298"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396D9"/>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主要功能模块</a:t>
            </a:r>
            <a:endParaRPr kumimoji="0" lang="zh-CN" altLang="en-US" sz="2800" b="0" i="0" u="none" strike="noStrike" kern="1200" cap="none" spc="0" normalizeH="0" baseline="0" noProof="0" dirty="0">
              <a:ln>
                <a:noFill/>
              </a:ln>
              <a:solidFill>
                <a:srgbClr val="0396D9"/>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6" name="椭圆 1"/>
          <p:cNvSpPr>
            <a:spLocks noChangeArrowheads="1"/>
          </p:cNvSpPr>
          <p:nvPr/>
        </p:nvSpPr>
        <p:spPr bwMode="auto">
          <a:xfrm>
            <a:off x="6096000" y="3645988"/>
            <a:ext cx="695551" cy="695551"/>
          </a:xfrm>
          <a:prstGeom prst="roundRect">
            <a:avLst/>
          </a:prstGeom>
          <a:solidFill>
            <a:srgbClr val="0274A8"/>
          </a:solidFill>
          <a:ln w="19050">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7" name="TextBox 32"/>
          <p:cNvSpPr txBox="1">
            <a:spLocks noChangeArrowheads="1"/>
          </p:cNvSpPr>
          <p:nvPr/>
        </p:nvSpPr>
        <p:spPr bwMode="auto">
          <a:xfrm>
            <a:off x="6156390" y="3720695"/>
            <a:ext cx="61153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3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8" name="矩形 27"/>
          <p:cNvSpPr/>
          <p:nvPr/>
        </p:nvSpPr>
        <p:spPr>
          <a:xfrm>
            <a:off x="6971334" y="4046999"/>
            <a:ext cx="2638530" cy="52197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400" b="0" i="0" u="none" strike="noStrike" kern="1200" cap="none" spc="0" normalizeH="0" baseline="0" noProof="0" dirty="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Visual Acceptance Scale Index</a:t>
            </a:r>
            <a:endParaRPr kumimoji="0" lang="en-US" altLang="zh-CN" sz="1400" b="0" i="0" u="none" strike="noStrike" kern="1200" cap="none" spc="0" normalizeH="0" baseline="0" noProof="0" dirty="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9" name="TextBox 76"/>
          <p:cNvSpPr txBox="1"/>
          <p:nvPr/>
        </p:nvSpPr>
        <p:spPr>
          <a:xfrm>
            <a:off x="6971333" y="3604889"/>
            <a:ext cx="2764298"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可视验收秤指标</a:t>
            </a:r>
            <a:endParaRPr kumimoji="0" lang="zh-CN" altLang="en-US" sz="28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0" name="椭圆 1"/>
          <p:cNvSpPr>
            <a:spLocks noChangeArrowheads="1"/>
          </p:cNvSpPr>
          <p:nvPr/>
        </p:nvSpPr>
        <p:spPr bwMode="auto">
          <a:xfrm>
            <a:off x="6096000" y="4824335"/>
            <a:ext cx="695551" cy="695551"/>
          </a:xfrm>
          <a:prstGeom prst="roundRect">
            <a:avLst/>
          </a:prstGeom>
          <a:solidFill>
            <a:srgbClr val="0396D9"/>
          </a:solidFill>
          <a:ln w="19050">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1" name="TextBox 32"/>
          <p:cNvSpPr txBox="1">
            <a:spLocks noChangeArrowheads="1"/>
          </p:cNvSpPr>
          <p:nvPr/>
        </p:nvSpPr>
        <p:spPr bwMode="auto">
          <a:xfrm>
            <a:off x="6156390" y="4899043"/>
            <a:ext cx="61153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04</a:t>
            </a:r>
            <a:endParaRPr kumimoji="0" lang="zh-CN" altLang="en-US" sz="3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2" name="矩形 31"/>
          <p:cNvSpPr/>
          <p:nvPr/>
        </p:nvSpPr>
        <p:spPr>
          <a:xfrm>
            <a:off x="6971334" y="5225347"/>
            <a:ext cx="1619043" cy="52197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400" b="0" i="0" u="none" strike="noStrike" kern="1200" cap="none" spc="0" normalizeH="0" baseline="0" noProof="0" dirty="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System deployment</a:t>
            </a:r>
            <a:endParaRPr kumimoji="0" lang="en-US" altLang="zh-CN" sz="1400" b="0" i="0" u="none" strike="noStrike" kern="1200" cap="none" spc="0" normalizeH="0" baseline="0" noProof="0" dirty="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3" name="TextBox 76"/>
          <p:cNvSpPr txBox="1"/>
          <p:nvPr/>
        </p:nvSpPr>
        <p:spPr>
          <a:xfrm>
            <a:off x="6971333" y="4783236"/>
            <a:ext cx="2764298"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396D9"/>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系统部署</a:t>
            </a:r>
            <a:endParaRPr kumimoji="0" lang="zh-CN" altLang="en-US" sz="2800" b="0" i="0" u="none" strike="noStrike" kern="1200" cap="none" spc="0" normalizeH="0" baseline="0" noProof="0" dirty="0">
              <a:ln>
                <a:noFill/>
              </a:ln>
              <a:solidFill>
                <a:srgbClr val="0396D9"/>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Effect transition="in" filter="fade">
                                      <p:cBhvr>
                                        <p:cTn id="45" dur="500"/>
                                        <p:tgtEl>
                                          <p:spTgt spid="22"/>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p:cTn id="61" dur="500" fill="hold"/>
                                        <p:tgtEl>
                                          <p:spTgt spid="25"/>
                                        </p:tgtEl>
                                        <p:attrNameLst>
                                          <p:attrName>ppt_w</p:attrName>
                                        </p:attrNameLst>
                                      </p:cBhvr>
                                      <p:tavLst>
                                        <p:tav tm="0">
                                          <p:val>
                                            <p:fltVal val="0"/>
                                          </p:val>
                                        </p:tav>
                                        <p:tav tm="100000">
                                          <p:val>
                                            <p:strVal val="#ppt_w"/>
                                          </p:val>
                                        </p:tav>
                                      </p:tavLst>
                                    </p:anim>
                                    <p:anim calcmode="lin" valueType="num">
                                      <p:cBhvr>
                                        <p:cTn id="62" dur="500" fill="hold"/>
                                        <p:tgtEl>
                                          <p:spTgt spid="25"/>
                                        </p:tgtEl>
                                        <p:attrNameLst>
                                          <p:attrName>ppt_h</p:attrName>
                                        </p:attrNameLst>
                                      </p:cBhvr>
                                      <p:tavLst>
                                        <p:tav tm="0">
                                          <p:val>
                                            <p:fltVal val="0"/>
                                          </p:val>
                                        </p:tav>
                                        <p:tav tm="100000">
                                          <p:val>
                                            <p:strVal val="#ppt_h"/>
                                          </p:val>
                                        </p:tav>
                                      </p:tavLst>
                                    </p:anim>
                                    <p:animEffect transition="in" filter="fade">
                                      <p:cBhvr>
                                        <p:cTn id="63" dur="500"/>
                                        <p:tgtEl>
                                          <p:spTgt spid="25"/>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Effect transition="in" filter="fade">
                                      <p:cBhvr>
                                        <p:cTn id="81" dur="500"/>
                                        <p:tgtEl>
                                          <p:spTgt spid="28"/>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500" fill="hold"/>
                                        <p:tgtEl>
                                          <p:spTgt spid="29"/>
                                        </p:tgtEl>
                                        <p:attrNameLst>
                                          <p:attrName>ppt_w</p:attrName>
                                        </p:attrNameLst>
                                      </p:cBhvr>
                                      <p:tavLst>
                                        <p:tav tm="0">
                                          <p:val>
                                            <p:fltVal val="0"/>
                                          </p:val>
                                        </p:tav>
                                        <p:tav tm="100000">
                                          <p:val>
                                            <p:strVal val="#ppt_w"/>
                                          </p:val>
                                        </p:tav>
                                      </p:tavLst>
                                    </p:anim>
                                    <p:anim calcmode="lin" valueType="num">
                                      <p:cBhvr>
                                        <p:cTn id="86" dur="500" fill="hold"/>
                                        <p:tgtEl>
                                          <p:spTgt spid="29"/>
                                        </p:tgtEl>
                                        <p:attrNameLst>
                                          <p:attrName>ppt_h</p:attrName>
                                        </p:attrNameLst>
                                      </p:cBhvr>
                                      <p:tavLst>
                                        <p:tav tm="0">
                                          <p:val>
                                            <p:fltVal val="0"/>
                                          </p:val>
                                        </p:tav>
                                        <p:tav tm="100000">
                                          <p:val>
                                            <p:strVal val="#ppt_h"/>
                                          </p:val>
                                        </p:tav>
                                      </p:tavLst>
                                    </p:anim>
                                    <p:animEffect transition="in" filter="fade">
                                      <p:cBhvr>
                                        <p:cTn id="87" dur="500"/>
                                        <p:tgtEl>
                                          <p:spTgt spid="29"/>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p:cTn id="91" dur="500" fill="hold"/>
                                        <p:tgtEl>
                                          <p:spTgt spid="30"/>
                                        </p:tgtEl>
                                        <p:attrNameLst>
                                          <p:attrName>ppt_w</p:attrName>
                                        </p:attrNameLst>
                                      </p:cBhvr>
                                      <p:tavLst>
                                        <p:tav tm="0">
                                          <p:val>
                                            <p:fltVal val="0"/>
                                          </p:val>
                                        </p:tav>
                                        <p:tav tm="100000">
                                          <p:val>
                                            <p:strVal val="#ppt_w"/>
                                          </p:val>
                                        </p:tav>
                                      </p:tavLst>
                                    </p:anim>
                                    <p:anim calcmode="lin" valueType="num">
                                      <p:cBhvr>
                                        <p:cTn id="92" dur="500" fill="hold"/>
                                        <p:tgtEl>
                                          <p:spTgt spid="30"/>
                                        </p:tgtEl>
                                        <p:attrNameLst>
                                          <p:attrName>ppt_h</p:attrName>
                                        </p:attrNameLst>
                                      </p:cBhvr>
                                      <p:tavLst>
                                        <p:tav tm="0">
                                          <p:val>
                                            <p:fltVal val="0"/>
                                          </p:val>
                                        </p:tav>
                                        <p:tav tm="100000">
                                          <p:val>
                                            <p:strVal val="#ppt_h"/>
                                          </p:val>
                                        </p:tav>
                                      </p:tavLst>
                                    </p:anim>
                                    <p:animEffect transition="in" filter="fade">
                                      <p:cBhvr>
                                        <p:cTn id="93" dur="500"/>
                                        <p:tgtEl>
                                          <p:spTgt spid="30"/>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p:cTn id="97" dur="500" fill="hold"/>
                                        <p:tgtEl>
                                          <p:spTgt spid="31"/>
                                        </p:tgtEl>
                                        <p:attrNameLst>
                                          <p:attrName>ppt_w</p:attrName>
                                        </p:attrNameLst>
                                      </p:cBhvr>
                                      <p:tavLst>
                                        <p:tav tm="0">
                                          <p:val>
                                            <p:fltVal val="0"/>
                                          </p:val>
                                        </p:tav>
                                        <p:tav tm="100000">
                                          <p:val>
                                            <p:strVal val="#ppt_w"/>
                                          </p:val>
                                        </p:tav>
                                      </p:tavLst>
                                    </p:anim>
                                    <p:anim calcmode="lin" valueType="num">
                                      <p:cBhvr>
                                        <p:cTn id="98" dur="500" fill="hold"/>
                                        <p:tgtEl>
                                          <p:spTgt spid="31"/>
                                        </p:tgtEl>
                                        <p:attrNameLst>
                                          <p:attrName>ppt_h</p:attrName>
                                        </p:attrNameLst>
                                      </p:cBhvr>
                                      <p:tavLst>
                                        <p:tav tm="0">
                                          <p:val>
                                            <p:fltVal val="0"/>
                                          </p:val>
                                        </p:tav>
                                        <p:tav tm="100000">
                                          <p:val>
                                            <p:strVal val="#ppt_h"/>
                                          </p:val>
                                        </p:tav>
                                      </p:tavLst>
                                    </p:anim>
                                    <p:animEffect transition="in" filter="fade">
                                      <p:cBhvr>
                                        <p:cTn id="99" dur="500"/>
                                        <p:tgtEl>
                                          <p:spTgt spid="31"/>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p:cTn id="103" dur="500" fill="hold"/>
                                        <p:tgtEl>
                                          <p:spTgt spid="32"/>
                                        </p:tgtEl>
                                        <p:attrNameLst>
                                          <p:attrName>ppt_w</p:attrName>
                                        </p:attrNameLst>
                                      </p:cBhvr>
                                      <p:tavLst>
                                        <p:tav tm="0">
                                          <p:val>
                                            <p:fltVal val="0"/>
                                          </p:val>
                                        </p:tav>
                                        <p:tav tm="100000">
                                          <p:val>
                                            <p:strVal val="#ppt_w"/>
                                          </p:val>
                                        </p:tav>
                                      </p:tavLst>
                                    </p:anim>
                                    <p:anim calcmode="lin" valueType="num">
                                      <p:cBhvr>
                                        <p:cTn id="104" dur="500" fill="hold"/>
                                        <p:tgtEl>
                                          <p:spTgt spid="32"/>
                                        </p:tgtEl>
                                        <p:attrNameLst>
                                          <p:attrName>ppt_h</p:attrName>
                                        </p:attrNameLst>
                                      </p:cBhvr>
                                      <p:tavLst>
                                        <p:tav tm="0">
                                          <p:val>
                                            <p:fltVal val="0"/>
                                          </p:val>
                                        </p:tav>
                                        <p:tav tm="100000">
                                          <p:val>
                                            <p:strVal val="#ppt_h"/>
                                          </p:val>
                                        </p:tav>
                                      </p:tavLst>
                                    </p:anim>
                                    <p:animEffect transition="in" filter="fade">
                                      <p:cBhvr>
                                        <p:cTn id="105" dur="500"/>
                                        <p:tgtEl>
                                          <p:spTgt spid="32"/>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fltVal val="0"/>
                                          </p:val>
                                        </p:tav>
                                        <p:tav tm="100000">
                                          <p:val>
                                            <p:strVal val="#ppt_w"/>
                                          </p:val>
                                        </p:tav>
                                      </p:tavLst>
                                    </p:anim>
                                    <p:anim calcmode="lin" valueType="num">
                                      <p:cBhvr>
                                        <p:cTn id="110" dur="500" fill="hold"/>
                                        <p:tgtEl>
                                          <p:spTgt spid="33"/>
                                        </p:tgtEl>
                                        <p:attrNameLst>
                                          <p:attrName>ppt_h</p:attrName>
                                        </p:attrNameLst>
                                      </p:cBhvr>
                                      <p:tavLst>
                                        <p:tav tm="0">
                                          <p:val>
                                            <p:fltVal val="0"/>
                                          </p:val>
                                        </p:tav>
                                        <p:tav tm="100000">
                                          <p:val>
                                            <p:strVal val="#ppt_h"/>
                                          </p:val>
                                        </p:tav>
                                      </p:tavLst>
                                    </p:anim>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ldLvl="0" animBg="1"/>
      <p:bldP spid="19" grpId="0"/>
      <p:bldP spid="20" grpId="0"/>
      <p:bldP spid="21" grpId="0"/>
      <p:bldP spid="22" grpId="0" bldLvl="0" animBg="1"/>
      <p:bldP spid="23" grpId="0"/>
      <p:bldP spid="24" grpId="0"/>
      <p:bldP spid="25" grpId="0"/>
      <p:bldP spid="26" grpId="0" bldLvl="0" animBg="1"/>
      <p:bldP spid="27" grpId="0"/>
      <p:bldP spid="28" grpId="0"/>
      <p:bldP spid="29" grpId="0"/>
      <p:bldP spid="30" grpId="0" bldLvl="0" animBg="1"/>
      <p:bldP spid="31" grpId="0"/>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26135" y="1035050"/>
            <a:ext cx="5804535" cy="216852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rPr>
              <a:t>点击基本信息→商品管理</a:t>
            </a:r>
            <a:r>
              <a:rPr lang="zh-CN" altLang="en-US" b="1" dirty="0">
                <a:solidFill>
                  <a:schemeClr val="tx1">
                    <a:lumMod val="65000"/>
                    <a:lumOff val="35000"/>
                  </a:schemeClr>
                </a:solidFill>
                <a:latin typeface="+mn-ea"/>
                <a:sym typeface="+mn-ea"/>
              </a:rPr>
              <a:t>→商品列表：可选择</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商品库导入</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或</a:t>
            </a:r>
            <a:r>
              <a:rPr lang="en-US" altLang="zh-CN" b="1" dirty="0">
                <a:solidFill>
                  <a:schemeClr val="tx1">
                    <a:lumMod val="65000"/>
                    <a:lumOff val="35000"/>
                  </a:schemeClr>
                </a:solidFill>
                <a:latin typeface="+mn-ea"/>
                <a:sym typeface="+mn-ea"/>
              </a:rPr>
              <a:t>“excel</a:t>
            </a:r>
            <a:r>
              <a:rPr lang="zh-CN" altLang="en-US" b="1" dirty="0">
                <a:solidFill>
                  <a:schemeClr val="tx1">
                    <a:lumMod val="65000"/>
                    <a:lumOff val="35000"/>
                  </a:schemeClr>
                </a:solidFill>
                <a:latin typeface="+mn-ea"/>
                <a:sym typeface="+mn-ea"/>
              </a:rPr>
              <a:t>导入</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，下载模板，填写完后上传，批量添加商品；</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点击基本信息→商品管理→商品添加：按照页面明细填写，可单个添加商品，添加完成后点击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保存</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即可。</a:t>
            </a:r>
            <a:endParaRPr lang="zh-CN" altLang="en-US" b="1" dirty="0">
              <a:solidFill>
                <a:schemeClr val="tx1">
                  <a:lumMod val="65000"/>
                  <a:lumOff val="35000"/>
                </a:schemeClr>
              </a:solidFill>
              <a:latin typeface="+mn-ea"/>
              <a:sym typeface="+mn-ea"/>
            </a:endParaRPr>
          </a:p>
        </p:txBody>
      </p:sp>
      <p:pic>
        <p:nvPicPr>
          <p:cNvPr id="4" name="图片 3"/>
          <p:cNvPicPr>
            <a:picLocks noChangeAspect="1"/>
          </p:cNvPicPr>
          <p:nvPr>
            <p:custDataLst>
              <p:tags r:id="rId1"/>
            </p:custDataLst>
          </p:nvPr>
        </p:nvPicPr>
        <p:blipFill>
          <a:blip r:embed="rId2"/>
          <a:stretch>
            <a:fillRect/>
          </a:stretch>
        </p:blipFill>
        <p:spPr>
          <a:xfrm>
            <a:off x="1193800" y="3583305"/>
            <a:ext cx="10029825" cy="2314575"/>
          </a:xfrm>
          <a:prstGeom prst="rect">
            <a:avLst/>
          </a:prstGeom>
        </p:spPr>
      </p:pic>
      <p:pic>
        <p:nvPicPr>
          <p:cNvPr id="5" name="图片 4"/>
          <p:cNvPicPr>
            <a:picLocks noChangeAspect="1"/>
          </p:cNvPicPr>
          <p:nvPr/>
        </p:nvPicPr>
        <p:blipFill>
          <a:blip r:embed="rId3"/>
          <a:stretch>
            <a:fillRect/>
          </a:stretch>
        </p:blipFill>
        <p:spPr>
          <a:xfrm>
            <a:off x="6913880" y="437515"/>
            <a:ext cx="4483100" cy="2968625"/>
          </a:xfrm>
          <a:prstGeom prst="rect">
            <a:avLst/>
          </a:prstGeom>
        </p:spPr>
      </p:pic>
    </p:spTree>
    <p:custDataLst>
      <p:tags r:id="rId4"/>
    </p:custData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4713" y="3398461"/>
            <a:ext cx="2926080" cy="645160"/>
          </a:xfrm>
          <a:prstGeom prst="rect">
            <a:avLst/>
          </a:prstGeom>
          <a:noFill/>
        </p:spPr>
        <p:txBody>
          <a:bodyPr wrap="none" rtlCol="0">
            <a:spAutoFit/>
            <a:scene3d>
              <a:camera prst="orthographicFront"/>
              <a:lightRig rig="threePt" dir="t"/>
            </a:scene3d>
            <a:sp3d contourW="12700"/>
          </a:bodyPr>
          <a:lstStyle/>
          <a:p>
            <a:r>
              <a:rPr lang="zh-CN" altLang="en-US" sz="3600" b="1" dirty="0">
                <a:solidFill>
                  <a:schemeClr val="tx1">
                    <a:lumMod val="75000"/>
                    <a:lumOff val="25000"/>
                  </a:schemeClr>
                </a:solidFill>
                <a:latin typeface="+mn-ea"/>
              </a:rPr>
              <a:t>价格策略添加</a:t>
            </a:r>
            <a:endParaRPr lang="zh-CN" altLang="en-US" sz="3600" b="1" dirty="0">
              <a:solidFill>
                <a:schemeClr val="tx1">
                  <a:lumMod val="75000"/>
                  <a:lumOff val="25000"/>
                </a:schemeClr>
              </a:solidFill>
              <a:latin typeface="+mn-ea"/>
            </a:endParaRPr>
          </a:p>
        </p:txBody>
      </p:sp>
      <p:cxnSp>
        <p:nvCxnSpPr>
          <p:cNvPr id="5" name="直接连接符 4"/>
          <p:cNvCxnSpPr/>
          <p:nvPr/>
        </p:nvCxnSpPr>
        <p:spPr>
          <a:xfrm>
            <a:off x="1014413" y="3294178"/>
            <a:ext cx="709987" cy="0"/>
          </a:xfrm>
          <a:prstGeom prst="line">
            <a:avLst/>
          </a:prstGeom>
          <a:ln w="28575" cap="rnd">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685165" y="1326515"/>
            <a:ext cx="4138295" cy="258445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rPr>
              <a:t>◎点击采购管理→采购价格策略</a:t>
            </a:r>
            <a:r>
              <a:rPr lang="zh-CN" altLang="en-US" b="1" dirty="0">
                <a:solidFill>
                  <a:schemeClr val="tx1">
                    <a:lumMod val="65000"/>
                    <a:lumOff val="35000"/>
                  </a:schemeClr>
                </a:solidFill>
                <a:latin typeface="+mn-ea"/>
                <a:sym typeface="+mn-ea"/>
              </a:rPr>
              <a:t>→价格策略添加；</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◎下载模板，按照模板要求填写信息；</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导入</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→选择模板表格→填写生效日期→结束日期（选填）→供应商→导入成功之后保存即可。</a:t>
            </a:r>
            <a:endParaRPr lang="zh-CN" altLang="en-US" b="1" dirty="0">
              <a:solidFill>
                <a:schemeClr val="tx1">
                  <a:lumMod val="65000"/>
                  <a:lumOff val="35000"/>
                </a:schemeClr>
              </a:solidFill>
              <a:latin typeface="+mn-ea"/>
              <a:sym typeface="+mn-ea"/>
            </a:endParaRPr>
          </a:p>
        </p:txBody>
      </p:sp>
      <p:sp>
        <p:nvSpPr>
          <p:cNvPr id="2" name="矩形 1"/>
          <p:cNvSpPr/>
          <p:nvPr/>
        </p:nvSpPr>
        <p:spPr>
          <a:xfrm>
            <a:off x="1243330" y="675640"/>
            <a:ext cx="10581005" cy="5067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rgbClr val="7030A0"/>
                </a:solidFill>
                <a:latin typeface="+mn-ea"/>
                <a:sym typeface="+mn-ea"/>
              </a:rPr>
              <a:t>说明：若对各个供应商在系统中做价格策略，可实现商品、价格管理与供应商进行关联，界定供货范围。</a:t>
            </a:r>
            <a:endParaRPr lang="zh-CN" altLang="en-US" b="1" dirty="0">
              <a:solidFill>
                <a:srgbClr val="7030A0"/>
              </a:solidFill>
              <a:latin typeface="+mn-ea"/>
              <a:sym typeface="+mn-ea"/>
            </a:endParaRPr>
          </a:p>
        </p:txBody>
      </p:sp>
      <p:pic>
        <p:nvPicPr>
          <p:cNvPr id="6" name="图片 5"/>
          <p:cNvPicPr>
            <a:picLocks noChangeAspect="1"/>
          </p:cNvPicPr>
          <p:nvPr/>
        </p:nvPicPr>
        <p:blipFill>
          <a:blip r:embed="rId1"/>
          <a:stretch>
            <a:fillRect/>
          </a:stretch>
        </p:blipFill>
        <p:spPr>
          <a:xfrm>
            <a:off x="5186680" y="1445260"/>
            <a:ext cx="5418455" cy="2347595"/>
          </a:xfrm>
          <a:prstGeom prst="rect">
            <a:avLst/>
          </a:prstGeom>
        </p:spPr>
      </p:pic>
      <p:pic>
        <p:nvPicPr>
          <p:cNvPr id="7" name="图片 6"/>
          <p:cNvPicPr>
            <a:picLocks noChangeAspect="1"/>
          </p:cNvPicPr>
          <p:nvPr/>
        </p:nvPicPr>
        <p:blipFill>
          <a:blip r:embed="rId2"/>
          <a:stretch>
            <a:fillRect/>
          </a:stretch>
        </p:blipFill>
        <p:spPr>
          <a:xfrm>
            <a:off x="685165" y="3950335"/>
            <a:ext cx="10267950" cy="2247900"/>
          </a:xfrm>
          <a:prstGeom prst="rect">
            <a:avLst/>
          </a:prstGeom>
        </p:spPr>
      </p:pic>
    </p:spTree>
    <p:custDataLst>
      <p:tags r:id="rId3"/>
    </p:custData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4713" y="3398461"/>
            <a:ext cx="3383280" cy="645160"/>
          </a:xfrm>
          <a:prstGeom prst="rect">
            <a:avLst/>
          </a:prstGeom>
          <a:noFill/>
        </p:spPr>
        <p:txBody>
          <a:bodyPr wrap="none" rtlCol="0">
            <a:spAutoFit/>
            <a:scene3d>
              <a:camera prst="orthographicFront"/>
              <a:lightRig rig="threePt" dir="t"/>
            </a:scene3d>
            <a:sp3d contourW="12700"/>
          </a:bodyPr>
          <a:lstStyle/>
          <a:p>
            <a:r>
              <a:rPr lang="zh-CN" altLang="zh-CN" sz="3600" b="1" dirty="0">
                <a:solidFill>
                  <a:schemeClr val="tx1">
                    <a:lumMod val="75000"/>
                    <a:lumOff val="25000"/>
                  </a:schemeClr>
                </a:solidFill>
                <a:latin typeface="+mn-ea"/>
              </a:rPr>
              <a:t>采购计划单添加</a:t>
            </a:r>
            <a:endParaRPr lang="zh-CN" altLang="zh-CN" sz="3600" b="1" dirty="0">
              <a:solidFill>
                <a:schemeClr val="tx1">
                  <a:lumMod val="75000"/>
                  <a:lumOff val="25000"/>
                </a:schemeClr>
              </a:solidFill>
              <a:latin typeface="+mn-ea"/>
            </a:endParaRPr>
          </a:p>
        </p:txBody>
      </p:sp>
      <p:cxnSp>
        <p:nvCxnSpPr>
          <p:cNvPr id="5" name="直接连接符 4"/>
          <p:cNvCxnSpPr/>
          <p:nvPr/>
        </p:nvCxnSpPr>
        <p:spPr>
          <a:xfrm>
            <a:off x="1014413" y="3294178"/>
            <a:ext cx="709987" cy="0"/>
          </a:xfrm>
          <a:prstGeom prst="line">
            <a:avLst/>
          </a:prstGeom>
          <a:ln w="28575" cap="rnd">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924560" y="1571625"/>
            <a:ext cx="10051415" cy="92202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rPr>
              <a:t>点击采购管理→采购计划单</a:t>
            </a:r>
            <a:r>
              <a:rPr lang="zh-CN" altLang="en-US" b="1" dirty="0">
                <a:solidFill>
                  <a:schemeClr val="tx1">
                    <a:lumMod val="65000"/>
                    <a:lumOff val="35000"/>
                  </a:schemeClr>
                </a:solidFill>
                <a:latin typeface="+mn-ea"/>
                <a:sym typeface="+mn-ea"/>
              </a:rPr>
              <a:t>→计划单添加</a:t>
            </a:r>
            <a:r>
              <a:rPr lang="en-US" altLang="zh-CN" b="1" dirty="0">
                <a:solidFill>
                  <a:schemeClr val="tx1">
                    <a:lumMod val="65000"/>
                    <a:lumOff val="35000"/>
                  </a:schemeClr>
                </a:solidFill>
                <a:latin typeface="+mn-ea"/>
                <a:sym typeface="+mn-ea"/>
              </a:rPr>
              <a:t>,</a:t>
            </a:r>
            <a:endParaRPr lang="en-US" altLang="zh-CN"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◎可选择</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模板下载</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根据模板填写计划单</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导入</a:t>
            </a:r>
            <a:r>
              <a:rPr lang="en-US" altLang="zh-CN" b="1" dirty="0">
                <a:solidFill>
                  <a:schemeClr val="tx1">
                    <a:lumMod val="65000"/>
                    <a:lumOff val="35000"/>
                  </a:schemeClr>
                </a:solidFill>
                <a:latin typeface="+mn-ea"/>
                <a:sym typeface="+mn-ea"/>
              </a:rPr>
              <a:t> →</a:t>
            </a:r>
            <a:r>
              <a:rPr lang="zh-CN" altLang="en-US" b="1" dirty="0">
                <a:solidFill>
                  <a:schemeClr val="tx1">
                    <a:lumMod val="65000"/>
                    <a:lumOff val="35000"/>
                  </a:schemeClr>
                </a:solidFill>
                <a:latin typeface="+mn-ea"/>
                <a:sym typeface="+mn-ea"/>
              </a:rPr>
              <a:t>上传成功</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保存</a:t>
            </a:r>
            <a:endParaRPr lang="en-US" altLang="zh-CN" b="1" dirty="0">
              <a:solidFill>
                <a:schemeClr val="tx1">
                  <a:lumMod val="65000"/>
                  <a:lumOff val="35000"/>
                </a:schemeClr>
              </a:solidFill>
              <a:latin typeface="+mn-ea"/>
              <a:sym typeface="+mn-ea"/>
            </a:endParaRPr>
          </a:p>
        </p:txBody>
      </p:sp>
      <p:pic>
        <p:nvPicPr>
          <p:cNvPr id="2" name="图片 1"/>
          <p:cNvPicPr>
            <a:picLocks noChangeAspect="1"/>
          </p:cNvPicPr>
          <p:nvPr/>
        </p:nvPicPr>
        <p:blipFill>
          <a:blip r:embed="rId1"/>
          <a:stretch>
            <a:fillRect/>
          </a:stretch>
        </p:blipFill>
        <p:spPr>
          <a:xfrm>
            <a:off x="713105" y="2791460"/>
            <a:ext cx="11019790" cy="2291080"/>
          </a:xfrm>
          <a:prstGeom prst="rect">
            <a:avLst/>
          </a:prstGeom>
        </p:spPr>
      </p:pic>
      <p:sp>
        <p:nvSpPr>
          <p:cNvPr id="6" name="矩形 5"/>
          <p:cNvSpPr/>
          <p:nvPr/>
        </p:nvSpPr>
        <p:spPr>
          <a:xfrm>
            <a:off x="1088390" y="862965"/>
            <a:ext cx="1924685" cy="5067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方式一：</a:t>
            </a:r>
            <a:endParaRPr lang="zh-CN" altLang="en-US" b="1" dirty="0">
              <a:solidFill>
                <a:schemeClr val="tx1">
                  <a:lumMod val="65000"/>
                  <a:lumOff val="35000"/>
                </a:schemeClr>
              </a:solidFill>
              <a:latin typeface="+mn-ea"/>
              <a:sym typeface="+mn-ea"/>
            </a:endParaRPr>
          </a:p>
        </p:txBody>
      </p:sp>
      <p:sp>
        <p:nvSpPr>
          <p:cNvPr id="3" name="矩形 2"/>
          <p:cNvSpPr/>
          <p:nvPr/>
        </p:nvSpPr>
        <p:spPr>
          <a:xfrm>
            <a:off x="1687830" y="356235"/>
            <a:ext cx="10045065" cy="5067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rgbClr val="7030A0"/>
                </a:solidFill>
                <a:latin typeface="+mn-ea"/>
                <a:sym typeface="+mn-ea"/>
              </a:rPr>
              <a:t>说明：采购计划单创建，目的是将需要采购的商品，建立采购计划单，后续可将计划单转为订单。</a:t>
            </a:r>
            <a:endParaRPr lang="zh-CN" altLang="en-US" b="1" dirty="0">
              <a:solidFill>
                <a:srgbClr val="7030A0"/>
              </a:solidFill>
              <a:latin typeface="+mn-ea"/>
              <a:sym typeface="+mn-ea"/>
            </a:endParaRPr>
          </a:p>
        </p:txBody>
      </p:sp>
    </p:spTree>
    <p:custDataLst>
      <p:tags r:id="rId2"/>
    </p:custData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741045" y="1755140"/>
            <a:ext cx="5155565" cy="258445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rPr>
              <a:t>点击采购管理→采购计划单</a:t>
            </a:r>
            <a:r>
              <a:rPr lang="zh-CN" altLang="en-US" b="1" dirty="0">
                <a:solidFill>
                  <a:schemeClr val="tx1">
                    <a:lumMod val="65000"/>
                    <a:lumOff val="35000"/>
                  </a:schemeClr>
                </a:solidFill>
                <a:latin typeface="+mn-ea"/>
                <a:sym typeface="+mn-ea"/>
              </a:rPr>
              <a:t>→计划单添加</a:t>
            </a:r>
            <a:r>
              <a:rPr lang="en-US" altLang="zh-CN" b="1" dirty="0">
                <a:solidFill>
                  <a:schemeClr val="tx1">
                    <a:lumMod val="65000"/>
                    <a:lumOff val="35000"/>
                  </a:schemeClr>
                </a:solidFill>
                <a:latin typeface="+mn-ea"/>
                <a:sym typeface="+mn-ea"/>
              </a:rPr>
              <a:t>,</a:t>
            </a:r>
            <a:endParaRPr lang="en-US" altLang="zh-CN"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◎可选择</a:t>
            </a:r>
            <a:r>
              <a:rPr lang="en-US" altLang="zh-CN" b="1" dirty="0">
                <a:solidFill>
                  <a:schemeClr val="tx1">
                    <a:lumMod val="65000"/>
                    <a:lumOff val="35000"/>
                  </a:schemeClr>
                </a:solidFill>
                <a:latin typeface="+mn-ea"/>
                <a:sym typeface="+mn-ea"/>
              </a:rPr>
              <a:t>“</a:t>
            </a:r>
            <a:r>
              <a:rPr lang="zh-CN" altLang="zh-CN" b="1" dirty="0">
                <a:solidFill>
                  <a:schemeClr val="tx1">
                    <a:lumMod val="65000"/>
                    <a:lumOff val="35000"/>
                  </a:schemeClr>
                </a:solidFill>
                <a:latin typeface="+mn-ea"/>
                <a:sym typeface="+mn-ea"/>
              </a:rPr>
              <a:t>批量商品</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，按需选择商品，可通过点击类别选择商品，也可右侧下拉商品菜单选择；</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◎双击上方商品名称，即可选择成功，双击下方商品名称，即可取消选择；</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◎点击确定即可选择成功。</a:t>
            </a:r>
            <a:endParaRPr lang="zh-CN" altLang="en-US" b="1" dirty="0">
              <a:solidFill>
                <a:schemeClr val="tx1">
                  <a:lumMod val="65000"/>
                  <a:lumOff val="35000"/>
                </a:schemeClr>
              </a:solidFill>
              <a:latin typeface="+mn-ea"/>
              <a:sym typeface="+mn-ea"/>
            </a:endParaRPr>
          </a:p>
        </p:txBody>
      </p:sp>
      <p:pic>
        <p:nvPicPr>
          <p:cNvPr id="5" name="图片 4"/>
          <p:cNvPicPr>
            <a:picLocks noChangeAspect="1"/>
          </p:cNvPicPr>
          <p:nvPr/>
        </p:nvPicPr>
        <p:blipFill>
          <a:blip r:embed="rId1"/>
          <a:stretch>
            <a:fillRect/>
          </a:stretch>
        </p:blipFill>
        <p:spPr>
          <a:xfrm>
            <a:off x="5981700" y="1035050"/>
            <a:ext cx="5819140" cy="4598035"/>
          </a:xfrm>
          <a:prstGeom prst="rect">
            <a:avLst/>
          </a:prstGeom>
        </p:spPr>
      </p:pic>
      <p:sp>
        <p:nvSpPr>
          <p:cNvPr id="6" name="矩形 5"/>
          <p:cNvSpPr/>
          <p:nvPr/>
        </p:nvSpPr>
        <p:spPr>
          <a:xfrm>
            <a:off x="938530" y="1035050"/>
            <a:ext cx="1486535" cy="5067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方式二：</a:t>
            </a:r>
            <a:endParaRPr lang="zh-CN" altLang="en-US" b="1" dirty="0">
              <a:solidFill>
                <a:schemeClr val="tx1">
                  <a:lumMod val="65000"/>
                  <a:lumOff val="35000"/>
                </a:schemeClr>
              </a:solidFill>
              <a:latin typeface="+mn-ea"/>
              <a:sym typeface="+mn-ea"/>
            </a:endParaRPr>
          </a:p>
        </p:txBody>
      </p:sp>
    </p:spTree>
    <p:custDataLst>
      <p:tags r:id="rId2"/>
    </p:custData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1373505" y="711200"/>
            <a:ext cx="10094595" cy="133794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◎选择成功之后，可双击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数量</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列数字，修改所需数量，直接填写数字即可；</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◎点击右上角</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保存</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计划单列表</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审核</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审核通过→计划单填写成功。</a:t>
            </a:r>
            <a:endParaRPr lang="zh-CN" altLang="en-US" b="1" dirty="0">
              <a:solidFill>
                <a:schemeClr val="tx1">
                  <a:lumMod val="65000"/>
                  <a:lumOff val="35000"/>
                </a:schemeClr>
              </a:solidFill>
              <a:latin typeface="+mn-ea"/>
              <a:sym typeface="+mn-ea"/>
            </a:endParaRPr>
          </a:p>
        </p:txBody>
      </p:sp>
      <p:pic>
        <p:nvPicPr>
          <p:cNvPr id="3" name="图片 2"/>
          <p:cNvPicPr>
            <a:picLocks noChangeAspect="1"/>
          </p:cNvPicPr>
          <p:nvPr/>
        </p:nvPicPr>
        <p:blipFill>
          <a:blip r:embed="rId1"/>
          <a:stretch>
            <a:fillRect/>
          </a:stretch>
        </p:blipFill>
        <p:spPr>
          <a:xfrm>
            <a:off x="1685290" y="2301875"/>
            <a:ext cx="8792210" cy="2254250"/>
          </a:xfrm>
          <a:prstGeom prst="rect">
            <a:avLst/>
          </a:prstGeom>
        </p:spPr>
      </p:pic>
      <p:pic>
        <p:nvPicPr>
          <p:cNvPr id="4" name="图片 3"/>
          <p:cNvPicPr>
            <a:picLocks noChangeAspect="1"/>
          </p:cNvPicPr>
          <p:nvPr/>
        </p:nvPicPr>
        <p:blipFill>
          <a:blip r:embed="rId2"/>
          <a:stretch>
            <a:fillRect/>
          </a:stretch>
        </p:blipFill>
        <p:spPr>
          <a:xfrm>
            <a:off x="1433195" y="4378325"/>
            <a:ext cx="9464675" cy="1449070"/>
          </a:xfrm>
          <a:prstGeom prst="rect">
            <a:avLst/>
          </a:prstGeom>
        </p:spPr>
      </p:pic>
      <p:pic>
        <p:nvPicPr>
          <p:cNvPr id="6" name="图片 5"/>
          <p:cNvPicPr>
            <a:picLocks noChangeAspect="1"/>
          </p:cNvPicPr>
          <p:nvPr/>
        </p:nvPicPr>
        <p:blipFill>
          <a:blip r:embed="rId3"/>
          <a:stretch>
            <a:fillRect/>
          </a:stretch>
        </p:blipFill>
        <p:spPr>
          <a:xfrm>
            <a:off x="1433195" y="5827395"/>
            <a:ext cx="9297035" cy="688975"/>
          </a:xfrm>
          <a:prstGeom prst="rect">
            <a:avLst/>
          </a:prstGeom>
        </p:spPr>
      </p:pic>
    </p:spTree>
    <p:custDataLst>
      <p:tags r:id="rId4"/>
    </p:custData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4713" y="3398461"/>
            <a:ext cx="2926080" cy="645160"/>
          </a:xfrm>
          <a:prstGeom prst="rect">
            <a:avLst/>
          </a:prstGeom>
          <a:noFill/>
        </p:spPr>
        <p:txBody>
          <a:bodyPr wrap="none" rtlCol="0">
            <a:spAutoFit/>
            <a:scene3d>
              <a:camera prst="orthographicFront"/>
              <a:lightRig rig="threePt" dir="t"/>
            </a:scene3d>
            <a:sp3d contourW="12700"/>
          </a:bodyPr>
          <a:lstStyle/>
          <a:p>
            <a:r>
              <a:rPr lang="zh-CN" altLang="en-US" sz="3600" b="1" dirty="0">
                <a:solidFill>
                  <a:schemeClr val="tx1">
                    <a:lumMod val="75000"/>
                    <a:lumOff val="25000"/>
                  </a:schemeClr>
                </a:solidFill>
                <a:latin typeface="+mn-ea"/>
              </a:rPr>
              <a:t>采购订单添加</a:t>
            </a:r>
            <a:endParaRPr lang="en-US" altLang="zh-CN" sz="3600" b="1" dirty="0">
              <a:solidFill>
                <a:schemeClr val="tx1">
                  <a:lumMod val="75000"/>
                  <a:lumOff val="25000"/>
                </a:schemeClr>
              </a:solidFill>
              <a:latin typeface="+mn-ea"/>
            </a:endParaRPr>
          </a:p>
        </p:txBody>
      </p:sp>
      <p:cxnSp>
        <p:nvCxnSpPr>
          <p:cNvPr id="5" name="直接连接符 4"/>
          <p:cNvCxnSpPr/>
          <p:nvPr/>
        </p:nvCxnSpPr>
        <p:spPr>
          <a:xfrm>
            <a:off x="1014413" y="3294178"/>
            <a:ext cx="709987" cy="0"/>
          </a:xfrm>
          <a:prstGeom prst="line">
            <a:avLst/>
          </a:prstGeom>
          <a:ln w="28575" cap="rnd">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52780" y="4036060"/>
            <a:ext cx="11058525" cy="2581275"/>
          </a:xfrm>
          <a:prstGeom prst="rect">
            <a:avLst/>
          </a:prstGeom>
        </p:spPr>
      </p:pic>
      <p:sp>
        <p:nvSpPr>
          <p:cNvPr id="5" name="文本框 4"/>
          <p:cNvSpPr txBox="1"/>
          <p:nvPr/>
        </p:nvSpPr>
        <p:spPr>
          <a:xfrm>
            <a:off x="890270" y="1036320"/>
            <a:ext cx="5624830" cy="2999740"/>
          </a:xfrm>
          <a:prstGeom prst="rect">
            <a:avLst/>
          </a:prstGeom>
          <a:noFill/>
        </p:spPr>
        <p:txBody>
          <a:bodyPr wrap="square" rtlCol="0" anchor="t">
            <a:spAutoFit/>
          </a:bodyPr>
          <a:lstStyle/>
          <a:p>
            <a:pPr algn="just">
              <a:lnSpc>
                <a:spcPct val="150000"/>
              </a:lnSpc>
            </a:pPr>
            <a:r>
              <a:rPr lang="zh-CN" altLang="en-US" b="1" dirty="0">
                <a:solidFill>
                  <a:schemeClr val="tx1">
                    <a:lumMod val="65000"/>
                    <a:lumOff val="35000"/>
                  </a:schemeClr>
                </a:solidFill>
                <a:latin typeface="+mn-ea"/>
                <a:sym typeface="+mn-ea"/>
              </a:rPr>
              <a:t>◎按需选择商品，可通过点击类别选择商品，也可右侧下拉商品菜单选择；</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◎双击上方商品名称，即可选择成功，双击下方商品名称，即可取消选择；</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◎点击确定即可选择成功。</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◎保存成功之后即可在订单列表查询。若查不到商品，说明该供应商没有做价格策略（供货管理）如右侧图。</a:t>
            </a:r>
            <a:endParaRPr lang="zh-CN" altLang="en-US"/>
          </a:p>
        </p:txBody>
      </p:sp>
      <p:sp>
        <p:nvSpPr>
          <p:cNvPr id="6" name="矩形 5"/>
          <p:cNvSpPr/>
          <p:nvPr/>
        </p:nvSpPr>
        <p:spPr>
          <a:xfrm>
            <a:off x="1376045" y="529590"/>
            <a:ext cx="3435985" cy="5067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b="1" dirty="0">
                <a:solidFill>
                  <a:schemeClr val="tx1">
                    <a:lumMod val="65000"/>
                    <a:lumOff val="35000"/>
                  </a:schemeClr>
                </a:solidFill>
                <a:latin typeface="+mn-ea"/>
                <a:sym typeface="+mn-ea"/>
              </a:rPr>
              <a:t>2</a:t>
            </a:r>
            <a:r>
              <a:rPr lang="zh-CN" altLang="en-US" b="1" dirty="0">
                <a:solidFill>
                  <a:schemeClr val="tx1">
                    <a:lumMod val="65000"/>
                    <a:lumOff val="35000"/>
                  </a:schemeClr>
                </a:solidFill>
                <a:latin typeface="+mn-ea"/>
                <a:sym typeface="+mn-ea"/>
              </a:rPr>
              <a:t>、下订单时选择商品分类</a:t>
            </a:r>
            <a:endParaRPr lang="zh-CN" altLang="en-US" b="1" dirty="0">
              <a:solidFill>
                <a:schemeClr val="tx1">
                  <a:lumMod val="65000"/>
                  <a:lumOff val="35000"/>
                </a:schemeClr>
              </a:solidFill>
              <a:latin typeface="+mn-ea"/>
              <a:sym typeface="+mn-ea"/>
            </a:endParaRPr>
          </a:p>
        </p:txBody>
      </p:sp>
      <p:pic>
        <p:nvPicPr>
          <p:cNvPr id="7" name="图片 6"/>
          <p:cNvPicPr>
            <a:picLocks noChangeAspect="1"/>
          </p:cNvPicPr>
          <p:nvPr/>
        </p:nvPicPr>
        <p:blipFill>
          <a:blip r:embed="rId2"/>
          <a:stretch>
            <a:fillRect/>
          </a:stretch>
        </p:blipFill>
        <p:spPr>
          <a:xfrm>
            <a:off x="6515100" y="529590"/>
            <a:ext cx="5196205" cy="3507105"/>
          </a:xfrm>
          <a:prstGeom prst="rect">
            <a:avLst/>
          </a:prstGeom>
        </p:spPr>
      </p:pic>
    </p:spTree>
    <p:custDataLst>
      <p:tags r:id="rId3"/>
    </p:custData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26135" y="1035050"/>
            <a:ext cx="5804535" cy="5067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方式二：采购计划单转订单</a:t>
            </a:r>
            <a:endParaRPr lang="zh-CN" altLang="en-US" b="1" dirty="0">
              <a:solidFill>
                <a:schemeClr val="tx1">
                  <a:lumMod val="65000"/>
                  <a:lumOff val="35000"/>
                </a:schemeClr>
              </a:solidFill>
              <a:latin typeface="+mn-ea"/>
              <a:sym typeface="+mn-ea"/>
            </a:endParaRPr>
          </a:p>
        </p:txBody>
      </p:sp>
      <p:sp>
        <p:nvSpPr>
          <p:cNvPr id="3" name="矩形 2"/>
          <p:cNvSpPr/>
          <p:nvPr/>
        </p:nvSpPr>
        <p:spPr>
          <a:xfrm>
            <a:off x="653415" y="1541780"/>
            <a:ext cx="10094595" cy="175323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采购管理</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采购订单</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采购计划单转订单；</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◎可修改采购数量，下拉选择供应商，最前端方框点击选择之后，会显示</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，证明已勾选，点击保存即可转为订单。</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◎转为订单之后即可在订单列表查询。</a:t>
            </a:r>
            <a:endParaRPr lang="zh-CN" altLang="en-US" b="1" dirty="0">
              <a:solidFill>
                <a:schemeClr val="tx1">
                  <a:lumMod val="65000"/>
                  <a:lumOff val="35000"/>
                </a:schemeClr>
              </a:solidFill>
              <a:latin typeface="+mn-ea"/>
              <a:sym typeface="+mn-ea"/>
            </a:endParaRPr>
          </a:p>
        </p:txBody>
      </p:sp>
      <p:pic>
        <p:nvPicPr>
          <p:cNvPr id="4" name="图片 3"/>
          <p:cNvPicPr>
            <a:picLocks noChangeAspect="1"/>
          </p:cNvPicPr>
          <p:nvPr/>
        </p:nvPicPr>
        <p:blipFill>
          <a:blip r:embed="rId1"/>
          <a:stretch>
            <a:fillRect/>
          </a:stretch>
        </p:blipFill>
        <p:spPr>
          <a:xfrm>
            <a:off x="219075" y="3611245"/>
            <a:ext cx="11753850" cy="2428875"/>
          </a:xfrm>
          <a:prstGeom prst="rect">
            <a:avLst/>
          </a:prstGeom>
        </p:spPr>
      </p:pic>
    </p:spTree>
    <p:custDataLst>
      <p:tags r:id="rId2"/>
    </p:custData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5625"/>
          <a:stretch>
            <a:fillRect/>
          </a:stretch>
        </p:blipFill>
        <p:spPr>
          <a:xfrm>
            <a:off x="0" y="0"/>
            <a:ext cx="12192000" cy="6858000"/>
          </a:xfrm>
          <a:prstGeom prst="rect">
            <a:avLst/>
          </a:prstGeom>
        </p:spPr>
      </p:pic>
      <p:sp>
        <p:nvSpPr>
          <p:cNvPr id="35" name="任意多边形 34"/>
          <p:cNvSpPr/>
          <p:nvPr/>
        </p:nvSpPr>
        <p:spPr>
          <a:xfrm>
            <a:off x="2477730" y="2503539"/>
            <a:ext cx="1850922" cy="1850922"/>
          </a:xfrm>
          <a:custGeom>
            <a:avLst/>
            <a:gdLst>
              <a:gd name="connsiteX0" fmla="*/ 1224116 w 2448232"/>
              <a:gd name="connsiteY0" fmla="*/ 0 h 2448232"/>
              <a:gd name="connsiteX1" fmla="*/ 2448232 w 2448232"/>
              <a:gd name="connsiteY1" fmla="*/ 1224116 h 2448232"/>
              <a:gd name="connsiteX2" fmla="*/ 1224116 w 2448232"/>
              <a:gd name="connsiteY2" fmla="*/ 2448232 h 2448232"/>
              <a:gd name="connsiteX3" fmla="*/ 0 w 2448232"/>
              <a:gd name="connsiteY3" fmla="*/ 1224116 h 2448232"/>
              <a:gd name="connsiteX4" fmla="*/ 1224116 w 2448232"/>
              <a:gd name="connsiteY4" fmla="*/ 0 h 244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32" h="2448232">
                <a:moveTo>
                  <a:pt x="1224116" y="0"/>
                </a:moveTo>
                <a:cubicBezTo>
                  <a:pt x="1900177" y="0"/>
                  <a:pt x="2448232" y="548055"/>
                  <a:pt x="2448232" y="1224116"/>
                </a:cubicBezTo>
                <a:cubicBezTo>
                  <a:pt x="2448232" y="1900177"/>
                  <a:pt x="1900177" y="2448232"/>
                  <a:pt x="1224116" y="2448232"/>
                </a:cubicBezTo>
                <a:cubicBezTo>
                  <a:pt x="548055" y="2448232"/>
                  <a:pt x="0" y="1900177"/>
                  <a:pt x="0" y="1224116"/>
                </a:cubicBezTo>
                <a:cubicBezTo>
                  <a:pt x="0" y="548055"/>
                  <a:pt x="548055" y="0"/>
                  <a:pt x="1224116" y="0"/>
                </a:cubicBezTo>
                <a:close/>
              </a:path>
            </a:pathLst>
          </a:cu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7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4" name="任意多边形 33"/>
          <p:cNvSpPr/>
          <p:nvPr/>
        </p:nvSpPr>
        <p:spPr>
          <a:xfrm>
            <a:off x="1449028" y="1053346"/>
            <a:ext cx="9293943" cy="4751308"/>
          </a:xfrm>
          <a:custGeom>
            <a:avLst/>
            <a:gdLst>
              <a:gd name="connsiteX0" fmla="*/ 0 w 9293943"/>
              <a:gd name="connsiteY0" fmla="*/ 0 h 4751308"/>
              <a:gd name="connsiteX1" fmla="*/ 9293943 w 9293943"/>
              <a:gd name="connsiteY1" fmla="*/ 0 h 4751308"/>
              <a:gd name="connsiteX2" fmla="*/ 9293943 w 9293943"/>
              <a:gd name="connsiteY2" fmla="*/ 4751308 h 4751308"/>
              <a:gd name="connsiteX3" fmla="*/ 0 w 9293943"/>
              <a:gd name="connsiteY3" fmla="*/ 4751308 h 4751308"/>
              <a:gd name="connsiteX4" fmla="*/ 0 w 9293943"/>
              <a:gd name="connsiteY4" fmla="*/ 0 h 4751308"/>
              <a:gd name="connsiteX5" fmla="*/ 1943101 w 9293943"/>
              <a:gd name="connsiteY5" fmla="*/ 1151538 h 4751308"/>
              <a:gd name="connsiteX6" fmla="*/ 718985 w 9293943"/>
              <a:gd name="connsiteY6" fmla="*/ 2375654 h 4751308"/>
              <a:gd name="connsiteX7" fmla="*/ 1943101 w 9293943"/>
              <a:gd name="connsiteY7" fmla="*/ 3599770 h 4751308"/>
              <a:gd name="connsiteX8" fmla="*/ 3167217 w 9293943"/>
              <a:gd name="connsiteY8" fmla="*/ 2375654 h 4751308"/>
              <a:gd name="connsiteX9" fmla="*/ 1943101 w 9293943"/>
              <a:gd name="connsiteY9" fmla="*/ 1151538 h 475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3943" h="4751308">
                <a:moveTo>
                  <a:pt x="0" y="0"/>
                </a:moveTo>
                <a:lnTo>
                  <a:pt x="9293943" y="0"/>
                </a:lnTo>
                <a:lnTo>
                  <a:pt x="9293943" y="4751308"/>
                </a:lnTo>
                <a:lnTo>
                  <a:pt x="0" y="4751308"/>
                </a:lnTo>
                <a:lnTo>
                  <a:pt x="0" y="0"/>
                </a:lnTo>
                <a:close/>
                <a:moveTo>
                  <a:pt x="1943101" y="1151538"/>
                </a:moveTo>
                <a:cubicBezTo>
                  <a:pt x="1267040" y="1151538"/>
                  <a:pt x="718985" y="1699593"/>
                  <a:pt x="718985" y="2375654"/>
                </a:cubicBezTo>
                <a:cubicBezTo>
                  <a:pt x="718985" y="3051715"/>
                  <a:pt x="1267040" y="3599770"/>
                  <a:pt x="1943101" y="3599770"/>
                </a:cubicBezTo>
                <a:cubicBezTo>
                  <a:pt x="2619162" y="3599770"/>
                  <a:pt x="3167217" y="3051715"/>
                  <a:pt x="3167217" y="2375654"/>
                </a:cubicBezTo>
                <a:cubicBezTo>
                  <a:pt x="3167217" y="1699593"/>
                  <a:pt x="2619162" y="1151538"/>
                  <a:pt x="1943101" y="11515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6" name="文本框 21"/>
          <p:cNvSpPr txBox="1"/>
          <p:nvPr/>
        </p:nvSpPr>
        <p:spPr>
          <a:xfrm>
            <a:off x="4934695" y="3842013"/>
            <a:ext cx="5601798" cy="5308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An overview of a project means that when introducing or discussing a project, it begins with a comprehensive overview of the basic situation of the project.</a:t>
            </a:r>
            <a:endPar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7" name="矩形 36"/>
          <p:cNvSpPr/>
          <p:nvPr/>
        </p:nvSpPr>
        <p:spPr>
          <a:xfrm>
            <a:off x="4934695" y="3116226"/>
            <a:ext cx="3027680" cy="521970"/>
          </a:xfrm>
          <a:prstGeom prst="rect">
            <a:avLst/>
          </a:prstGeom>
        </p:spPr>
        <p:txBody>
          <a:bodyPr wrap="none">
            <a:spAutoFit/>
          </a:bodyPr>
          <a:lstStyle/>
          <a:p>
            <a:pPr marL="0" marR="0" lvl="0" algn="l" defTabSz="914400" rtl="0" eaLnBrk="1" fontAlgn="auto" latinLnBrk="0" hangingPunct="1">
              <a:lnSpc>
                <a:spcPct val="100000"/>
              </a:lnSpc>
              <a:spcAft>
                <a:spcPts val="0"/>
              </a:spcAft>
              <a:buClrTx/>
              <a:buSzTx/>
              <a:buFontTx/>
              <a:buNone/>
              <a:defRPr/>
            </a:pPr>
            <a:r>
              <a:rPr lang="en-US" altLang="zh-CN" sz="280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Project overview</a:t>
            </a:r>
            <a:endParaRPr kumimoji="0" lang="en-US" altLang="zh-CN" sz="28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8" name="TextBox 76"/>
          <p:cNvSpPr txBox="1"/>
          <p:nvPr/>
        </p:nvSpPr>
        <p:spPr>
          <a:xfrm>
            <a:off x="4934695" y="2469895"/>
            <a:ext cx="3545903" cy="645160"/>
          </a:xfrm>
          <a:prstGeom prst="rect">
            <a:avLst/>
          </a:prstGeom>
          <a:noFill/>
        </p:spPr>
        <p:txBody>
          <a:bodyPr wrap="square" rtlCol="0">
            <a:spAutoFit/>
          </a:bodyPr>
          <a:lstStyle/>
          <a:p>
            <a:pPr lvl="0">
              <a:defRPr/>
            </a:pPr>
            <a:r>
              <a:rPr lang="zh-CN" altLang="en-US" sz="36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项目概述</a:t>
            </a:r>
            <a:endParaRPr lang="zh-CN" altLang="en-US" sz="36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26135" y="1035050"/>
            <a:ext cx="5804535" cy="5067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方式三：手机</a:t>
            </a:r>
            <a:r>
              <a:rPr lang="en-US" altLang="zh-CN" b="1" dirty="0">
                <a:solidFill>
                  <a:schemeClr val="tx1">
                    <a:lumMod val="65000"/>
                    <a:lumOff val="35000"/>
                  </a:schemeClr>
                </a:solidFill>
                <a:latin typeface="+mn-ea"/>
                <a:sym typeface="+mn-ea"/>
              </a:rPr>
              <a:t>APP</a:t>
            </a:r>
            <a:r>
              <a:rPr lang="zh-CN" altLang="en-US" b="1" dirty="0">
                <a:solidFill>
                  <a:schemeClr val="tx1">
                    <a:lumMod val="65000"/>
                    <a:lumOff val="35000"/>
                  </a:schemeClr>
                </a:solidFill>
                <a:latin typeface="+mn-ea"/>
                <a:sym typeface="+mn-ea"/>
              </a:rPr>
              <a:t>下单</a:t>
            </a:r>
            <a:endParaRPr lang="zh-CN" altLang="en-US" b="1" dirty="0">
              <a:solidFill>
                <a:schemeClr val="tx1">
                  <a:lumMod val="65000"/>
                  <a:lumOff val="35000"/>
                </a:schemeClr>
              </a:solidFill>
              <a:latin typeface="+mn-ea"/>
              <a:sym typeface="+mn-ea"/>
            </a:endParaRPr>
          </a:p>
        </p:txBody>
      </p:sp>
      <p:sp>
        <p:nvSpPr>
          <p:cNvPr id="3" name="矩形 2"/>
          <p:cNvSpPr/>
          <p:nvPr/>
        </p:nvSpPr>
        <p:spPr>
          <a:xfrm>
            <a:off x="653415" y="1541780"/>
            <a:ext cx="2534285" cy="216852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可由后厨下计划单，经采购审核后，转为采购单；也可以由采购员直接下采购订单，并通过微信推送订单。</a:t>
            </a:r>
            <a:endParaRPr lang="zh-CN" altLang="en-US" b="1" dirty="0">
              <a:solidFill>
                <a:schemeClr val="tx1">
                  <a:lumMod val="65000"/>
                  <a:lumOff val="35000"/>
                </a:schemeClr>
              </a:solidFill>
              <a:latin typeface="+mn-ea"/>
              <a:sym typeface="+mn-ea"/>
            </a:endParaRPr>
          </a:p>
        </p:txBody>
      </p:sp>
      <p:pic>
        <p:nvPicPr>
          <p:cNvPr id="30" name="图片 30" descr="1655430917(1)"/>
          <p:cNvPicPr>
            <a:picLocks noChangeAspect="1"/>
          </p:cNvPicPr>
          <p:nvPr>
            <p:custDataLst>
              <p:tags r:id="rId1"/>
            </p:custDataLst>
          </p:nvPr>
        </p:nvPicPr>
        <p:blipFill>
          <a:blip r:embed="rId2" cstate="print"/>
          <a:stretch>
            <a:fillRect/>
          </a:stretch>
        </p:blipFill>
        <p:spPr>
          <a:xfrm>
            <a:off x="3460115" y="1346200"/>
            <a:ext cx="2030095" cy="4317365"/>
          </a:xfrm>
          <a:prstGeom prst="rect">
            <a:avLst/>
          </a:prstGeom>
        </p:spPr>
      </p:pic>
      <p:pic>
        <p:nvPicPr>
          <p:cNvPr id="33" name="图片 33" descr="1655431047(1)"/>
          <p:cNvPicPr>
            <a:picLocks noChangeAspect="1"/>
          </p:cNvPicPr>
          <p:nvPr/>
        </p:nvPicPr>
        <p:blipFill>
          <a:blip r:embed="rId3" cstate="print"/>
          <a:stretch>
            <a:fillRect/>
          </a:stretch>
        </p:blipFill>
        <p:spPr>
          <a:xfrm>
            <a:off x="5490210" y="1346200"/>
            <a:ext cx="2118995" cy="4317365"/>
          </a:xfrm>
          <a:prstGeom prst="rect">
            <a:avLst/>
          </a:prstGeom>
        </p:spPr>
      </p:pic>
      <p:pic>
        <p:nvPicPr>
          <p:cNvPr id="35" name="图片 35" descr="1655431423(1)"/>
          <p:cNvPicPr>
            <a:picLocks noChangeAspect="1"/>
          </p:cNvPicPr>
          <p:nvPr/>
        </p:nvPicPr>
        <p:blipFill>
          <a:blip r:embed="rId4" cstate="print"/>
          <a:stretch>
            <a:fillRect/>
          </a:stretch>
        </p:blipFill>
        <p:spPr>
          <a:xfrm>
            <a:off x="7609205" y="1359535"/>
            <a:ext cx="2125980" cy="4290060"/>
          </a:xfrm>
          <a:prstGeom prst="rect">
            <a:avLst/>
          </a:prstGeom>
        </p:spPr>
      </p:pic>
      <p:pic>
        <p:nvPicPr>
          <p:cNvPr id="4" name="图片 3"/>
          <p:cNvPicPr>
            <a:picLocks noChangeAspect="1"/>
          </p:cNvPicPr>
          <p:nvPr/>
        </p:nvPicPr>
        <p:blipFill>
          <a:blip r:embed="rId5"/>
          <a:stretch>
            <a:fillRect/>
          </a:stretch>
        </p:blipFill>
        <p:spPr>
          <a:xfrm>
            <a:off x="528955" y="3888105"/>
            <a:ext cx="2353945" cy="1775460"/>
          </a:xfrm>
          <a:prstGeom prst="rect">
            <a:avLst/>
          </a:prstGeom>
        </p:spPr>
      </p:pic>
      <p:pic>
        <p:nvPicPr>
          <p:cNvPr id="5" name="图片 4"/>
          <p:cNvPicPr>
            <a:picLocks noChangeAspect="1"/>
          </p:cNvPicPr>
          <p:nvPr/>
        </p:nvPicPr>
        <p:blipFill>
          <a:blip r:embed="rId6" cstate="print"/>
          <a:stretch>
            <a:fillRect/>
          </a:stretch>
        </p:blipFill>
        <p:spPr>
          <a:xfrm>
            <a:off x="9758680" y="1346200"/>
            <a:ext cx="2053590" cy="4290060"/>
          </a:xfrm>
          <a:prstGeom prst="rect">
            <a:avLst/>
          </a:prstGeom>
        </p:spPr>
      </p:pic>
      <p:cxnSp>
        <p:nvCxnSpPr>
          <p:cNvPr id="7" name="直接连接符 6"/>
          <p:cNvCxnSpPr/>
          <p:nvPr/>
        </p:nvCxnSpPr>
        <p:spPr>
          <a:xfrm flipV="1">
            <a:off x="1580515" y="6198235"/>
            <a:ext cx="9326245" cy="9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10906760" y="5636260"/>
            <a:ext cx="8890" cy="596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1580515" y="5601335"/>
            <a:ext cx="8890" cy="596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4713" y="3398461"/>
            <a:ext cx="2011680" cy="645160"/>
          </a:xfrm>
          <a:prstGeom prst="rect">
            <a:avLst/>
          </a:prstGeom>
          <a:noFill/>
        </p:spPr>
        <p:txBody>
          <a:bodyPr wrap="none" rtlCol="0">
            <a:spAutoFit/>
            <a:scene3d>
              <a:camera prst="orthographicFront"/>
              <a:lightRig rig="threePt" dir="t"/>
            </a:scene3d>
            <a:sp3d contourW="12700"/>
          </a:bodyPr>
          <a:lstStyle/>
          <a:p>
            <a:r>
              <a:rPr lang="zh-CN" altLang="en-US" sz="3600" b="1" dirty="0">
                <a:solidFill>
                  <a:schemeClr val="tx1">
                    <a:lumMod val="75000"/>
                    <a:lumOff val="25000"/>
                  </a:schemeClr>
                </a:solidFill>
                <a:latin typeface="+mn-ea"/>
              </a:rPr>
              <a:t>商品入库</a:t>
            </a:r>
            <a:endParaRPr lang="zh-CN" altLang="en-US" sz="3600" b="1" dirty="0">
              <a:solidFill>
                <a:schemeClr val="tx1">
                  <a:lumMod val="75000"/>
                  <a:lumOff val="25000"/>
                </a:schemeClr>
              </a:solidFill>
              <a:latin typeface="+mn-ea"/>
            </a:endParaRPr>
          </a:p>
        </p:txBody>
      </p:sp>
      <p:cxnSp>
        <p:nvCxnSpPr>
          <p:cNvPr id="5" name="直接连接符 4"/>
          <p:cNvCxnSpPr/>
          <p:nvPr/>
        </p:nvCxnSpPr>
        <p:spPr>
          <a:xfrm>
            <a:off x="1014413" y="3294178"/>
            <a:ext cx="709987" cy="0"/>
          </a:xfrm>
          <a:prstGeom prst="line">
            <a:avLst/>
          </a:prstGeom>
          <a:ln w="28575" cap="rnd">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06220" y="577850"/>
            <a:ext cx="1097280" cy="368300"/>
          </a:xfrm>
          <a:prstGeom prst="rect">
            <a:avLst/>
          </a:prstGeom>
          <a:noFill/>
        </p:spPr>
        <p:txBody>
          <a:bodyPr wrap="none" rtlCol="0" anchor="t">
            <a:spAutoFit/>
          </a:bodyPr>
          <a:lstStyle/>
          <a:p>
            <a:pPr algn="l"/>
            <a:r>
              <a:rPr lang="zh-CN" altLang="en-US" b="1" dirty="0">
                <a:solidFill>
                  <a:srgbClr val="7030A0"/>
                </a:solidFill>
                <a:latin typeface="+mn-ea"/>
                <a:sym typeface="+mn-ea"/>
              </a:rPr>
              <a:t>秤端使用</a:t>
            </a:r>
            <a:endParaRPr lang="zh-CN" altLang="en-US" b="1" dirty="0">
              <a:solidFill>
                <a:srgbClr val="7030A0"/>
              </a:solidFill>
              <a:latin typeface="+mn-ea"/>
            </a:endParaRPr>
          </a:p>
        </p:txBody>
      </p:sp>
      <p:sp>
        <p:nvSpPr>
          <p:cNvPr id="6" name="文本框 5"/>
          <p:cNvSpPr txBox="1"/>
          <p:nvPr/>
        </p:nvSpPr>
        <p:spPr>
          <a:xfrm>
            <a:off x="1195705" y="1284605"/>
            <a:ext cx="4663440" cy="1529715"/>
          </a:xfrm>
          <a:prstGeom prst="rect">
            <a:avLst/>
          </a:prstGeom>
          <a:noFill/>
        </p:spPr>
        <p:txBody>
          <a:bodyPr wrap="none" rtlCol="0" anchor="t">
            <a:spAutoFit/>
          </a:bodyPr>
          <a:lstStyle/>
          <a:p>
            <a:pPr algn="l">
              <a:lnSpc>
                <a:spcPct val="130000"/>
              </a:lnSpc>
            </a:pPr>
            <a:r>
              <a:rPr lang="zh-CN" altLang="en-US" b="1" dirty="0">
                <a:solidFill>
                  <a:schemeClr val="tx1">
                    <a:lumMod val="65000"/>
                    <a:lumOff val="35000"/>
                  </a:schemeClr>
                </a:solidFill>
                <a:latin typeface="+mn-ea"/>
                <a:sym typeface="+mn-ea"/>
              </a:rPr>
              <a:t>一、订单验收入库</a:t>
            </a:r>
            <a:endParaRPr lang="zh-CN" altLang="en-US" b="1" dirty="0">
              <a:solidFill>
                <a:schemeClr val="tx1">
                  <a:lumMod val="65000"/>
                  <a:lumOff val="35000"/>
                </a:schemeClr>
              </a:solidFill>
              <a:latin typeface="+mn-ea"/>
              <a:sym typeface="+mn-ea"/>
            </a:endParaRPr>
          </a:p>
          <a:p>
            <a:pPr algn="l">
              <a:lnSpc>
                <a:spcPct val="130000"/>
              </a:lnSpc>
            </a:pPr>
            <a:r>
              <a:rPr lang="zh-CN" altLang="en-US" b="1" dirty="0">
                <a:solidFill>
                  <a:schemeClr val="tx1">
                    <a:lumMod val="65000"/>
                    <a:lumOff val="35000"/>
                  </a:schemeClr>
                </a:solidFill>
                <a:latin typeface="+mn-ea"/>
                <a:sym typeface="+mn-ea"/>
              </a:rPr>
              <a:t>◎点击主页面</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订单</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按钮进入页面；</a:t>
            </a:r>
            <a:endParaRPr lang="zh-CN" altLang="en-US" b="1" dirty="0">
              <a:solidFill>
                <a:schemeClr val="tx1">
                  <a:lumMod val="65000"/>
                  <a:lumOff val="35000"/>
                </a:schemeClr>
              </a:solidFill>
              <a:latin typeface="+mn-ea"/>
              <a:sym typeface="+mn-ea"/>
            </a:endParaRPr>
          </a:p>
          <a:p>
            <a:pPr algn="l">
              <a:lnSpc>
                <a:spcPct val="130000"/>
              </a:lnSpc>
            </a:pPr>
            <a:r>
              <a:rPr lang="zh-CN" altLang="en-US" b="1" dirty="0">
                <a:solidFill>
                  <a:schemeClr val="tx1">
                    <a:lumMod val="65000"/>
                    <a:lumOff val="35000"/>
                  </a:schemeClr>
                </a:solidFill>
                <a:latin typeface="+mn-ea"/>
                <a:sym typeface="+mn-ea"/>
              </a:rPr>
              <a:t>◎上方可选择相应供应商；</a:t>
            </a:r>
            <a:endParaRPr lang="zh-CN" altLang="en-US" b="1" dirty="0">
              <a:solidFill>
                <a:schemeClr val="tx1">
                  <a:lumMod val="65000"/>
                  <a:lumOff val="35000"/>
                </a:schemeClr>
              </a:solidFill>
              <a:latin typeface="+mn-ea"/>
              <a:sym typeface="+mn-ea"/>
            </a:endParaRPr>
          </a:p>
          <a:p>
            <a:pPr algn="l">
              <a:lnSpc>
                <a:spcPct val="130000"/>
              </a:lnSpc>
            </a:pPr>
            <a:r>
              <a:rPr lang="zh-CN" altLang="en-US" b="1" dirty="0">
                <a:solidFill>
                  <a:schemeClr val="tx1">
                    <a:lumMod val="65000"/>
                    <a:lumOff val="35000"/>
                  </a:schemeClr>
                </a:solidFill>
                <a:latin typeface="+mn-ea"/>
                <a:sym typeface="+mn-ea"/>
              </a:rPr>
              <a:t>◎点击右下角</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下载单据</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，即可下载订单；</a:t>
            </a:r>
            <a:endParaRPr lang="zh-CN" altLang="en-US" b="1" dirty="0">
              <a:solidFill>
                <a:schemeClr val="tx1">
                  <a:lumMod val="65000"/>
                  <a:lumOff val="35000"/>
                </a:schemeClr>
              </a:solidFill>
              <a:latin typeface="+mn-ea"/>
              <a:sym typeface="+mn-ea"/>
            </a:endParaRPr>
          </a:p>
        </p:txBody>
      </p:sp>
      <p:pic>
        <p:nvPicPr>
          <p:cNvPr id="9" name="图片 8"/>
          <p:cNvPicPr>
            <a:picLocks noChangeAspect="1"/>
          </p:cNvPicPr>
          <p:nvPr/>
        </p:nvPicPr>
        <p:blipFill>
          <a:blip r:embed="rId1"/>
          <a:stretch>
            <a:fillRect/>
          </a:stretch>
        </p:blipFill>
        <p:spPr>
          <a:xfrm>
            <a:off x="1074420" y="2917190"/>
            <a:ext cx="4784725" cy="2600325"/>
          </a:xfrm>
          <a:prstGeom prst="rect">
            <a:avLst/>
          </a:prstGeom>
        </p:spPr>
      </p:pic>
      <p:pic>
        <p:nvPicPr>
          <p:cNvPr id="10" name="图片 9"/>
          <p:cNvPicPr>
            <a:picLocks noChangeAspect="1"/>
          </p:cNvPicPr>
          <p:nvPr/>
        </p:nvPicPr>
        <p:blipFill>
          <a:blip r:embed="rId2"/>
          <a:stretch>
            <a:fillRect/>
          </a:stretch>
        </p:blipFill>
        <p:spPr>
          <a:xfrm>
            <a:off x="6113145" y="831850"/>
            <a:ext cx="5186045" cy="1516380"/>
          </a:xfrm>
          <a:prstGeom prst="rect">
            <a:avLst/>
          </a:prstGeom>
        </p:spPr>
      </p:pic>
      <p:sp>
        <p:nvSpPr>
          <p:cNvPr id="11" name="文本框 10"/>
          <p:cNvSpPr txBox="1"/>
          <p:nvPr/>
        </p:nvSpPr>
        <p:spPr>
          <a:xfrm>
            <a:off x="6113145" y="2532380"/>
            <a:ext cx="5241925" cy="810260"/>
          </a:xfrm>
          <a:prstGeom prst="rect">
            <a:avLst/>
          </a:prstGeom>
          <a:noFill/>
        </p:spPr>
        <p:txBody>
          <a:bodyPr wrap="square" rtlCol="0" anchor="t">
            <a:spAutoFit/>
          </a:bodyPr>
          <a:lstStyle/>
          <a:p>
            <a:pPr algn="l">
              <a:lnSpc>
                <a:spcPct val="130000"/>
              </a:lnSpc>
            </a:pPr>
            <a:r>
              <a:rPr lang="zh-CN" altLang="en-US" b="1" dirty="0">
                <a:solidFill>
                  <a:schemeClr val="tx1">
                    <a:lumMod val="65000"/>
                    <a:lumOff val="35000"/>
                  </a:schemeClr>
                </a:solidFill>
                <a:latin typeface="+mn-ea"/>
                <a:sym typeface="+mn-ea"/>
              </a:rPr>
              <a:t>◎</a:t>
            </a:r>
            <a:r>
              <a:rPr lang="zh-CN" b="1" dirty="0">
                <a:solidFill>
                  <a:schemeClr val="tx1">
                    <a:lumMod val="65000"/>
                    <a:lumOff val="35000"/>
                  </a:schemeClr>
                </a:solidFill>
                <a:latin typeface="+mn-ea"/>
                <a:sym typeface="+mn-ea"/>
              </a:rPr>
              <a:t>选择订单，点击商品，点击入库，即可进入入库环节。</a:t>
            </a:r>
            <a:endParaRPr lang="zh-CN" b="1" dirty="0">
              <a:solidFill>
                <a:schemeClr val="tx1">
                  <a:lumMod val="65000"/>
                  <a:lumOff val="35000"/>
                </a:schemeClr>
              </a:solidFill>
              <a:latin typeface="+mn-ea"/>
              <a:sym typeface="+mn-ea"/>
            </a:endParaRPr>
          </a:p>
        </p:txBody>
      </p:sp>
      <p:pic>
        <p:nvPicPr>
          <p:cNvPr id="14" name="图片 13"/>
          <p:cNvPicPr>
            <a:picLocks noChangeAspect="1"/>
          </p:cNvPicPr>
          <p:nvPr/>
        </p:nvPicPr>
        <p:blipFill>
          <a:blip r:embed="rId3"/>
          <a:stretch>
            <a:fillRect/>
          </a:stretch>
        </p:blipFill>
        <p:spPr>
          <a:xfrm>
            <a:off x="6113145" y="3342640"/>
            <a:ext cx="4962525" cy="2676525"/>
          </a:xfrm>
          <a:prstGeom prst="rect">
            <a:avLst/>
          </a:prstGeom>
        </p:spPr>
      </p:pic>
    </p:spTree>
    <p:custDataLst>
      <p:tags r:id="rId4"/>
    </p:custData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995045" y="1957070"/>
            <a:ext cx="3152775" cy="299974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◎首先，电子秤重量归零，把商品放在电子秤上，即可显示商品重量；</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 下方可输入商品数量</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◎如果商品需要去皮或扣除其他重量，可选择</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扣皮</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或</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扣罚</a:t>
            </a:r>
            <a:r>
              <a:rPr lang="en-US" altLang="zh-CN" b="1" dirty="0">
                <a:solidFill>
                  <a:schemeClr val="tx1">
                    <a:lumMod val="65000"/>
                    <a:lumOff val="35000"/>
                  </a:schemeClr>
                </a:solidFill>
                <a:latin typeface="+mn-ea"/>
                <a:sym typeface="+mn-ea"/>
              </a:rPr>
              <a:t>”</a:t>
            </a:r>
            <a:endParaRPr lang="zh-CN" altLang="en-US" b="1" dirty="0">
              <a:solidFill>
                <a:schemeClr val="tx1">
                  <a:lumMod val="65000"/>
                  <a:lumOff val="35000"/>
                </a:schemeClr>
              </a:solidFill>
              <a:latin typeface="+mn-ea"/>
              <a:sym typeface="+mn-ea"/>
            </a:endParaRPr>
          </a:p>
        </p:txBody>
      </p:sp>
      <p:pic>
        <p:nvPicPr>
          <p:cNvPr id="2" name="图片 1"/>
          <p:cNvPicPr>
            <a:picLocks noChangeAspect="1"/>
          </p:cNvPicPr>
          <p:nvPr/>
        </p:nvPicPr>
        <p:blipFill>
          <a:blip r:embed="rId1"/>
          <a:stretch>
            <a:fillRect/>
          </a:stretch>
        </p:blipFill>
        <p:spPr>
          <a:xfrm>
            <a:off x="4511675" y="1035050"/>
            <a:ext cx="6744335" cy="3921760"/>
          </a:xfrm>
          <a:prstGeom prst="rect">
            <a:avLst/>
          </a:prstGeom>
        </p:spPr>
      </p:pic>
    </p:spTree>
    <p:custDataLst>
      <p:tags r:id="rId2"/>
    </p:custData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54455" y="604520"/>
            <a:ext cx="9693275" cy="2168525"/>
          </a:xfrm>
          <a:prstGeom prst="rect">
            <a:avLst/>
          </a:prstGeom>
          <a:noFill/>
        </p:spPr>
        <p:txBody>
          <a:bodyPr wrap="square" rtlCol="0" anchor="t">
            <a:spAutoFit/>
          </a:bodyPr>
          <a:lstStyle/>
          <a:p>
            <a:pPr algn="just">
              <a:lnSpc>
                <a:spcPct val="150000"/>
              </a:lnSpc>
            </a:pPr>
            <a:r>
              <a:rPr lang="zh-CN" altLang="en-US" b="1" dirty="0">
                <a:solidFill>
                  <a:schemeClr val="tx1">
                    <a:lumMod val="65000"/>
                    <a:lumOff val="35000"/>
                  </a:schemeClr>
                </a:solidFill>
                <a:latin typeface="+mn-ea"/>
                <a:sym typeface="+mn-ea"/>
              </a:rPr>
              <a:t>以扣皮为例，有三种扣皮方式：</a:t>
            </a:r>
            <a:endParaRPr lang="zh-CN" altLang="en-US" b="1" dirty="0">
              <a:solidFill>
                <a:schemeClr val="tx1">
                  <a:lumMod val="65000"/>
                  <a:lumOff val="35000"/>
                </a:schemeClr>
              </a:solidFill>
              <a:latin typeface="+mn-ea"/>
              <a:sym typeface="+mn-ea"/>
            </a:endParaRPr>
          </a:p>
          <a:p>
            <a:pPr algn="just">
              <a:lnSpc>
                <a:spcPct val="150000"/>
              </a:lnSpc>
            </a:pPr>
            <a:r>
              <a:rPr lang="en-US" altLang="zh-CN" b="1" dirty="0">
                <a:solidFill>
                  <a:schemeClr val="tx1">
                    <a:lumMod val="65000"/>
                    <a:lumOff val="35000"/>
                  </a:schemeClr>
                </a:solidFill>
                <a:latin typeface="+mn-ea"/>
                <a:sym typeface="+mn-ea"/>
              </a:rPr>
              <a:t>1</a:t>
            </a:r>
            <a:r>
              <a:rPr lang="zh-CN" altLang="en-US" b="1" dirty="0">
                <a:solidFill>
                  <a:schemeClr val="tx1">
                    <a:lumMod val="65000"/>
                    <a:lumOff val="35000"/>
                  </a:schemeClr>
                </a:solidFill>
                <a:latin typeface="+mn-ea"/>
                <a:sym typeface="+mn-ea"/>
              </a:rPr>
              <a:t>、直接输入扣皮重量（图</a:t>
            </a:r>
            <a:r>
              <a:rPr lang="en-US" altLang="zh-CN" b="1" dirty="0">
                <a:solidFill>
                  <a:schemeClr val="tx1">
                    <a:lumMod val="65000"/>
                    <a:lumOff val="35000"/>
                  </a:schemeClr>
                </a:solidFill>
                <a:latin typeface="+mn-ea"/>
                <a:sym typeface="+mn-ea"/>
              </a:rPr>
              <a:t>1</a:t>
            </a:r>
            <a:r>
              <a:rPr lang="zh-CN" altLang="en-US" b="1" dirty="0">
                <a:solidFill>
                  <a:schemeClr val="tx1">
                    <a:lumMod val="65000"/>
                    <a:lumOff val="35000"/>
                  </a:schemeClr>
                </a:solidFill>
                <a:latin typeface="+mn-ea"/>
                <a:sym typeface="+mn-ea"/>
              </a:rPr>
              <a:t>）；</a:t>
            </a:r>
            <a:endParaRPr lang="zh-CN" altLang="en-US" b="1" dirty="0">
              <a:solidFill>
                <a:schemeClr val="tx1">
                  <a:lumMod val="65000"/>
                  <a:lumOff val="35000"/>
                </a:schemeClr>
              </a:solidFill>
              <a:latin typeface="+mn-ea"/>
              <a:sym typeface="+mn-ea"/>
            </a:endParaRPr>
          </a:p>
          <a:p>
            <a:pPr algn="just">
              <a:lnSpc>
                <a:spcPct val="150000"/>
              </a:lnSpc>
            </a:pPr>
            <a:r>
              <a:rPr lang="en-US" altLang="zh-CN" b="1" dirty="0">
                <a:solidFill>
                  <a:schemeClr val="tx1">
                    <a:lumMod val="65000"/>
                    <a:lumOff val="35000"/>
                  </a:schemeClr>
                </a:solidFill>
                <a:latin typeface="+mn-ea"/>
                <a:sym typeface="+mn-ea"/>
              </a:rPr>
              <a:t>2</a:t>
            </a:r>
            <a:r>
              <a:rPr lang="zh-CN" altLang="en-US" b="1" dirty="0">
                <a:solidFill>
                  <a:schemeClr val="tx1">
                    <a:lumMod val="65000"/>
                    <a:lumOff val="35000"/>
                  </a:schemeClr>
                </a:solidFill>
                <a:latin typeface="+mn-ea"/>
                <a:sym typeface="+mn-ea"/>
              </a:rPr>
              <a:t>、电子秤归零，放商品皮（包装），点击去皮，直接显示皮重，商品净重为</a:t>
            </a:r>
            <a:r>
              <a:rPr lang="en-US" altLang="zh-CN" b="1" dirty="0">
                <a:solidFill>
                  <a:schemeClr val="tx1">
                    <a:lumMod val="65000"/>
                    <a:lumOff val="35000"/>
                  </a:schemeClr>
                </a:solidFill>
                <a:latin typeface="+mn-ea"/>
                <a:sym typeface="+mn-ea"/>
              </a:rPr>
              <a:t>0</a:t>
            </a:r>
            <a:r>
              <a:rPr lang="zh-CN" altLang="en-US" b="1" dirty="0">
                <a:solidFill>
                  <a:schemeClr val="tx1">
                    <a:lumMod val="65000"/>
                    <a:lumOff val="35000"/>
                  </a:schemeClr>
                </a:solidFill>
                <a:latin typeface="+mn-ea"/>
                <a:sym typeface="+mn-ea"/>
              </a:rPr>
              <a:t>（图</a:t>
            </a:r>
            <a:r>
              <a:rPr lang="en-US" altLang="zh-CN" b="1" dirty="0">
                <a:solidFill>
                  <a:schemeClr val="tx1">
                    <a:lumMod val="65000"/>
                    <a:lumOff val="35000"/>
                  </a:schemeClr>
                </a:solidFill>
                <a:latin typeface="+mn-ea"/>
                <a:sym typeface="+mn-ea"/>
              </a:rPr>
              <a:t>2</a:t>
            </a:r>
            <a:r>
              <a:rPr lang="zh-CN" altLang="en-US" b="1" dirty="0">
                <a:solidFill>
                  <a:schemeClr val="tx1">
                    <a:lumMod val="65000"/>
                    <a:lumOff val="35000"/>
                  </a:schemeClr>
                </a:solidFill>
                <a:latin typeface="+mn-ea"/>
                <a:sym typeface="+mn-ea"/>
              </a:rPr>
              <a:t>）；</a:t>
            </a:r>
            <a:endParaRPr lang="zh-CN" altLang="en-US" b="1" dirty="0">
              <a:solidFill>
                <a:schemeClr val="tx1">
                  <a:lumMod val="65000"/>
                  <a:lumOff val="35000"/>
                </a:schemeClr>
              </a:solidFill>
              <a:latin typeface="+mn-ea"/>
              <a:sym typeface="+mn-ea"/>
            </a:endParaRPr>
          </a:p>
          <a:p>
            <a:pPr algn="just">
              <a:lnSpc>
                <a:spcPct val="150000"/>
              </a:lnSpc>
            </a:pPr>
            <a:r>
              <a:rPr lang="en-US" altLang="zh-CN" b="1" dirty="0">
                <a:solidFill>
                  <a:schemeClr val="tx1">
                    <a:lumMod val="65000"/>
                    <a:lumOff val="35000"/>
                  </a:schemeClr>
                </a:solidFill>
                <a:latin typeface="+mn-ea"/>
                <a:sym typeface="+mn-ea"/>
              </a:rPr>
              <a:t>3</a:t>
            </a:r>
            <a:r>
              <a:rPr lang="zh-CN" altLang="en-US" b="1" dirty="0">
                <a:solidFill>
                  <a:schemeClr val="tx1">
                    <a:lumMod val="65000"/>
                    <a:lumOff val="35000"/>
                  </a:schemeClr>
                </a:solidFill>
                <a:latin typeface="+mn-ea"/>
                <a:sym typeface="+mn-ea"/>
              </a:rPr>
              <a:t>、商品和包装一起放上秤，去除商品后的重量就是包装的重量，点击去皮，输入包装重量，得到商品净重（图</a:t>
            </a:r>
            <a:r>
              <a:rPr lang="en-US" altLang="zh-CN" b="1" dirty="0">
                <a:solidFill>
                  <a:schemeClr val="tx1">
                    <a:lumMod val="65000"/>
                    <a:lumOff val="35000"/>
                  </a:schemeClr>
                </a:solidFill>
                <a:latin typeface="+mn-ea"/>
                <a:sym typeface="+mn-ea"/>
              </a:rPr>
              <a:t>3</a:t>
            </a:r>
            <a:r>
              <a:rPr lang="zh-CN" altLang="en-US" b="1" dirty="0">
                <a:solidFill>
                  <a:schemeClr val="tx1">
                    <a:lumMod val="65000"/>
                    <a:lumOff val="35000"/>
                  </a:schemeClr>
                </a:solidFill>
                <a:latin typeface="+mn-ea"/>
                <a:sym typeface="+mn-ea"/>
              </a:rPr>
              <a:t>）。</a:t>
            </a:r>
            <a:endParaRPr lang="zh-CN" altLang="en-US" b="1" dirty="0">
              <a:solidFill>
                <a:schemeClr val="tx1">
                  <a:lumMod val="65000"/>
                  <a:lumOff val="35000"/>
                </a:schemeClr>
              </a:solidFill>
              <a:latin typeface="+mn-ea"/>
              <a:sym typeface="+mn-ea"/>
            </a:endParaRPr>
          </a:p>
        </p:txBody>
      </p:sp>
      <p:pic>
        <p:nvPicPr>
          <p:cNvPr id="3" name="图片 2"/>
          <p:cNvPicPr>
            <a:picLocks noChangeAspect="1"/>
          </p:cNvPicPr>
          <p:nvPr/>
        </p:nvPicPr>
        <p:blipFill>
          <a:blip r:embed="rId1"/>
          <a:stretch>
            <a:fillRect/>
          </a:stretch>
        </p:blipFill>
        <p:spPr>
          <a:xfrm>
            <a:off x="558165" y="2934970"/>
            <a:ext cx="3584575" cy="1790065"/>
          </a:xfrm>
          <a:prstGeom prst="rect">
            <a:avLst/>
          </a:prstGeom>
        </p:spPr>
      </p:pic>
      <p:pic>
        <p:nvPicPr>
          <p:cNvPr id="5" name="图片 4"/>
          <p:cNvPicPr>
            <a:picLocks noChangeAspect="1"/>
          </p:cNvPicPr>
          <p:nvPr/>
        </p:nvPicPr>
        <p:blipFill>
          <a:blip r:embed="rId2" cstate="print"/>
          <a:stretch>
            <a:fillRect/>
          </a:stretch>
        </p:blipFill>
        <p:spPr>
          <a:xfrm>
            <a:off x="4234180" y="2736850"/>
            <a:ext cx="2889250" cy="2186940"/>
          </a:xfrm>
          <a:prstGeom prst="rect">
            <a:avLst/>
          </a:prstGeom>
        </p:spPr>
      </p:pic>
      <p:sp>
        <p:nvSpPr>
          <p:cNvPr id="6" name="文本框 5"/>
          <p:cNvSpPr txBox="1"/>
          <p:nvPr/>
        </p:nvSpPr>
        <p:spPr>
          <a:xfrm>
            <a:off x="1769745" y="4780915"/>
            <a:ext cx="552450" cy="506730"/>
          </a:xfrm>
          <a:prstGeom prst="rect">
            <a:avLst/>
          </a:prstGeom>
          <a:noFill/>
        </p:spPr>
        <p:txBody>
          <a:bodyPr wrap="none" rtlCol="0" anchor="t">
            <a:spAutoFit/>
          </a:bodyPr>
          <a:lstStyle/>
          <a:p>
            <a:pPr algn="just">
              <a:lnSpc>
                <a:spcPct val="150000"/>
              </a:lnSpc>
            </a:pPr>
            <a:r>
              <a:rPr lang="zh-CN" altLang="zh-CN" b="1" dirty="0">
                <a:solidFill>
                  <a:schemeClr val="tx1">
                    <a:lumMod val="65000"/>
                    <a:lumOff val="35000"/>
                  </a:schemeClr>
                </a:solidFill>
                <a:latin typeface="+mn-ea"/>
                <a:sym typeface="+mn-ea"/>
              </a:rPr>
              <a:t>图</a:t>
            </a:r>
            <a:r>
              <a:rPr lang="en-US" altLang="zh-CN" b="1" dirty="0">
                <a:solidFill>
                  <a:schemeClr val="tx1">
                    <a:lumMod val="65000"/>
                    <a:lumOff val="35000"/>
                  </a:schemeClr>
                </a:solidFill>
                <a:latin typeface="+mn-ea"/>
                <a:sym typeface="+mn-ea"/>
              </a:rPr>
              <a:t>1</a:t>
            </a:r>
            <a:endParaRPr lang="en-US" altLang="zh-CN" b="1" dirty="0">
              <a:solidFill>
                <a:schemeClr val="tx1">
                  <a:lumMod val="65000"/>
                  <a:lumOff val="35000"/>
                </a:schemeClr>
              </a:solidFill>
              <a:latin typeface="+mn-ea"/>
              <a:sym typeface="+mn-ea"/>
            </a:endParaRPr>
          </a:p>
        </p:txBody>
      </p:sp>
      <p:sp>
        <p:nvSpPr>
          <p:cNvPr id="4" name="文本框 3"/>
          <p:cNvSpPr txBox="1"/>
          <p:nvPr/>
        </p:nvSpPr>
        <p:spPr>
          <a:xfrm>
            <a:off x="5522595" y="5118100"/>
            <a:ext cx="552450" cy="506730"/>
          </a:xfrm>
          <a:prstGeom prst="rect">
            <a:avLst/>
          </a:prstGeom>
          <a:noFill/>
        </p:spPr>
        <p:txBody>
          <a:bodyPr wrap="none" rtlCol="0" anchor="t">
            <a:spAutoFit/>
          </a:bodyPr>
          <a:lstStyle/>
          <a:p>
            <a:pPr algn="just">
              <a:lnSpc>
                <a:spcPct val="150000"/>
              </a:lnSpc>
            </a:pPr>
            <a:r>
              <a:rPr lang="zh-CN" altLang="zh-CN" b="1" dirty="0">
                <a:solidFill>
                  <a:schemeClr val="tx1">
                    <a:lumMod val="65000"/>
                    <a:lumOff val="35000"/>
                  </a:schemeClr>
                </a:solidFill>
                <a:latin typeface="+mn-ea"/>
                <a:sym typeface="+mn-ea"/>
              </a:rPr>
              <a:t>图</a:t>
            </a:r>
            <a:r>
              <a:rPr lang="en-US" altLang="zh-CN" b="1" dirty="0">
                <a:solidFill>
                  <a:schemeClr val="tx1">
                    <a:lumMod val="65000"/>
                    <a:lumOff val="35000"/>
                  </a:schemeClr>
                </a:solidFill>
                <a:latin typeface="+mn-ea"/>
                <a:sym typeface="+mn-ea"/>
              </a:rPr>
              <a:t>2</a:t>
            </a:r>
            <a:endParaRPr lang="en-US" altLang="zh-CN" b="1" dirty="0">
              <a:solidFill>
                <a:schemeClr val="tx1">
                  <a:lumMod val="65000"/>
                  <a:lumOff val="35000"/>
                </a:schemeClr>
              </a:solidFill>
              <a:latin typeface="+mn-ea"/>
              <a:sym typeface="+mn-ea"/>
            </a:endParaRPr>
          </a:p>
        </p:txBody>
      </p:sp>
      <p:pic>
        <p:nvPicPr>
          <p:cNvPr id="8" name="图片 7"/>
          <p:cNvPicPr>
            <a:picLocks noChangeAspect="1"/>
          </p:cNvPicPr>
          <p:nvPr/>
        </p:nvPicPr>
        <p:blipFill>
          <a:blip r:embed="rId3"/>
          <a:stretch>
            <a:fillRect/>
          </a:stretch>
        </p:blipFill>
        <p:spPr>
          <a:xfrm>
            <a:off x="7406005" y="2651125"/>
            <a:ext cx="3288665" cy="2358390"/>
          </a:xfrm>
          <a:prstGeom prst="rect">
            <a:avLst/>
          </a:prstGeom>
        </p:spPr>
      </p:pic>
      <p:sp>
        <p:nvSpPr>
          <p:cNvPr id="9" name="文本框 8"/>
          <p:cNvSpPr txBox="1"/>
          <p:nvPr/>
        </p:nvSpPr>
        <p:spPr>
          <a:xfrm>
            <a:off x="9262110" y="5118100"/>
            <a:ext cx="552450" cy="506730"/>
          </a:xfrm>
          <a:prstGeom prst="rect">
            <a:avLst/>
          </a:prstGeom>
          <a:noFill/>
        </p:spPr>
        <p:txBody>
          <a:bodyPr wrap="none" rtlCol="0" anchor="t">
            <a:spAutoFit/>
          </a:bodyPr>
          <a:lstStyle/>
          <a:p>
            <a:pPr algn="just">
              <a:lnSpc>
                <a:spcPct val="150000"/>
              </a:lnSpc>
            </a:pPr>
            <a:r>
              <a:rPr lang="zh-CN" altLang="zh-CN" b="1" dirty="0">
                <a:solidFill>
                  <a:schemeClr val="tx1">
                    <a:lumMod val="65000"/>
                    <a:lumOff val="35000"/>
                  </a:schemeClr>
                </a:solidFill>
                <a:latin typeface="+mn-ea"/>
                <a:sym typeface="+mn-ea"/>
              </a:rPr>
              <a:t>图</a:t>
            </a:r>
            <a:r>
              <a:rPr lang="en-US" altLang="zh-CN" b="1" dirty="0">
                <a:solidFill>
                  <a:schemeClr val="tx1">
                    <a:lumMod val="65000"/>
                    <a:lumOff val="35000"/>
                  </a:schemeClr>
                </a:solidFill>
                <a:latin typeface="+mn-ea"/>
                <a:sym typeface="+mn-ea"/>
              </a:rPr>
              <a:t>3</a:t>
            </a:r>
            <a:endParaRPr lang="en-US" altLang="zh-CN" b="1" dirty="0">
              <a:solidFill>
                <a:schemeClr val="tx1">
                  <a:lumMod val="65000"/>
                  <a:lumOff val="35000"/>
                </a:schemeClr>
              </a:solidFill>
              <a:latin typeface="+mn-ea"/>
              <a:sym typeface="+mn-ea"/>
            </a:endParaRPr>
          </a:p>
        </p:txBody>
      </p:sp>
    </p:spTree>
    <p:custDataLst>
      <p:tags r:id="rId4"/>
    </p:custData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854710" y="1541780"/>
            <a:ext cx="3462020" cy="5067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入库</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，即可入库成功。</a:t>
            </a:r>
            <a:endParaRPr lang="en-US" altLang="zh-CN" b="1" dirty="0">
              <a:solidFill>
                <a:schemeClr val="tx1">
                  <a:lumMod val="65000"/>
                  <a:lumOff val="35000"/>
                </a:schemeClr>
              </a:solidFill>
              <a:latin typeface="+mn-ea"/>
              <a:sym typeface="+mn-ea"/>
            </a:endParaRPr>
          </a:p>
        </p:txBody>
      </p:sp>
      <p:pic>
        <p:nvPicPr>
          <p:cNvPr id="2" name="图片 1"/>
          <p:cNvPicPr>
            <a:picLocks noChangeAspect="1"/>
          </p:cNvPicPr>
          <p:nvPr/>
        </p:nvPicPr>
        <p:blipFill>
          <a:blip r:embed="rId1"/>
          <a:stretch>
            <a:fillRect/>
          </a:stretch>
        </p:blipFill>
        <p:spPr>
          <a:xfrm>
            <a:off x="4601845" y="1541780"/>
            <a:ext cx="5753100" cy="3390900"/>
          </a:xfrm>
          <a:prstGeom prst="rect">
            <a:avLst/>
          </a:prstGeom>
        </p:spPr>
      </p:pic>
    </p:spTree>
    <p:custDataLst>
      <p:tags r:id="rId2"/>
    </p:custData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23645" y="888365"/>
            <a:ext cx="1783080" cy="368300"/>
          </a:xfrm>
          <a:prstGeom prst="rect">
            <a:avLst/>
          </a:prstGeom>
          <a:noFill/>
        </p:spPr>
        <p:txBody>
          <a:bodyPr wrap="none" rtlCol="0" anchor="t">
            <a:spAutoFit/>
          </a:bodyPr>
          <a:lstStyle/>
          <a:p>
            <a:r>
              <a:rPr lang="zh-CN" altLang="en-US" b="1" dirty="0">
                <a:solidFill>
                  <a:schemeClr val="tx1">
                    <a:lumMod val="65000"/>
                    <a:lumOff val="35000"/>
                  </a:schemeClr>
                </a:solidFill>
                <a:latin typeface="+mn-ea"/>
                <a:sym typeface="+mn-ea"/>
              </a:rPr>
              <a:t>二、无订单入库</a:t>
            </a:r>
            <a:endParaRPr lang="zh-CN" altLang="en-US" b="1" dirty="0">
              <a:solidFill>
                <a:schemeClr val="tx1">
                  <a:lumMod val="65000"/>
                  <a:lumOff val="35000"/>
                </a:schemeClr>
              </a:solidFill>
              <a:latin typeface="+mn-ea"/>
              <a:sym typeface="+mn-ea"/>
            </a:endParaRPr>
          </a:p>
        </p:txBody>
      </p:sp>
      <p:pic>
        <p:nvPicPr>
          <p:cNvPr id="5" name="图片 4"/>
          <p:cNvPicPr>
            <a:picLocks noChangeAspect="1"/>
          </p:cNvPicPr>
          <p:nvPr/>
        </p:nvPicPr>
        <p:blipFill>
          <a:blip r:embed="rId1"/>
          <a:stretch>
            <a:fillRect/>
          </a:stretch>
        </p:blipFill>
        <p:spPr>
          <a:xfrm>
            <a:off x="1223645" y="1525270"/>
            <a:ext cx="4977130" cy="1132205"/>
          </a:xfrm>
          <a:prstGeom prst="rect">
            <a:avLst/>
          </a:prstGeom>
        </p:spPr>
      </p:pic>
      <p:sp>
        <p:nvSpPr>
          <p:cNvPr id="6" name="文本框 5"/>
          <p:cNvSpPr txBox="1"/>
          <p:nvPr/>
        </p:nvSpPr>
        <p:spPr>
          <a:xfrm>
            <a:off x="6200775" y="1525270"/>
            <a:ext cx="4663440" cy="1252855"/>
          </a:xfrm>
          <a:prstGeom prst="rect">
            <a:avLst/>
          </a:prstGeom>
          <a:noFill/>
        </p:spPr>
        <p:txBody>
          <a:bodyPr wrap="none" rtlCol="0" anchor="t">
            <a:spAutoFit/>
          </a:bodyPr>
          <a:lstStyle/>
          <a:p>
            <a:pPr>
              <a:lnSpc>
                <a:spcPct val="140000"/>
              </a:lnSpc>
            </a:pPr>
            <a:r>
              <a:rPr lang="zh-CN" altLang="en-US" b="1" dirty="0">
                <a:solidFill>
                  <a:schemeClr val="tx1">
                    <a:lumMod val="65000"/>
                    <a:lumOff val="35000"/>
                  </a:schemeClr>
                </a:solidFill>
                <a:latin typeface="+mn-ea"/>
                <a:sym typeface="+mn-ea"/>
              </a:rPr>
              <a:t>◎点击主页面</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无订单</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按钮进入页面；</a:t>
            </a:r>
            <a:endParaRPr lang="zh-CN" altLang="en-US" b="1" dirty="0">
              <a:solidFill>
                <a:schemeClr val="tx1">
                  <a:lumMod val="65000"/>
                  <a:lumOff val="35000"/>
                </a:schemeClr>
              </a:solidFill>
              <a:latin typeface="+mn-ea"/>
              <a:sym typeface="+mn-ea"/>
            </a:endParaRPr>
          </a:p>
          <a:p>
            <a:pPr>
              <a:lnSpc>
                <a:spcPct val="140000"/>
              </a:lnSpc>
            </a:pPr>
            <a:r>
              <a:rPr lang="zh-CN" altLang="en-US" b="1" dirty="0">
                <a:solidFill>
                  <a:schemeClr val="tx1">
                    <a:lumMod val="65000"/>
                    <a:lumOff val="35000"/>
                  </a:schemeClr>
                </a:solidFill>
                <a:latin typeface="+mn-ea"/>
                <a:sym typeface="+mn-ea"/>
              </a:rPr>
              <a:t>◎上方可选择相应供应商；</a:t>
            </a:r>
            <a:endParaRPr lang="zh-CN" altLang="en-US" b="1" dirty="0">
              <a:solidFill>
                <a:schemeClr val="tx1">
                  <a:lumMod val="65000"/>
                  <a:lumOff val="35000"/>
                </a:schemeClr>
              </a:solidFill>
              <a:latin typeface="+mn-ea"/>
              <a:sym typeface="+mn-ea"/>
            </a:endParaRPr>
          </a:p>
          <a:p>
            <a:pPr>
              <a:lnSpc>
                <a:spcPct val="140000"/>
              </a:lnSpc>
            </a:pPr>
            <a:r>
              <a:rPr lang="zh-CN" altLang="en-US" b="1" dirty="0">
                <a:solidFill>
                  <a:schemeClr val="tx1">
                    <a:lumMod val="65000"/>
                    <a:lumOff val="35000"/>
                  </a:schemeClr>
                </a:solidFill>
                <a:latin typeface="+mn-ea"/>
                <a:sym typeface="+mn-ea"/>
              </a:rPr>
              <a:t>◎点击右下角</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入库</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，即可进入入库页面。</a:t>
            </a:r>
            <a:endParaRPr lang="zh-CN" altLang="en-US" b="1" dirty="0">
              <a:solidFill>
                <a:schemeClr val="tx1">
                  <a:lumMod val="65000"/>
                  <a:lumOff val="35000"/>
                </a:schemeClr>
              </a:solidFill>
              <a:latin typeface="+mn-ea"/>
              <a:sym typeface="+mn-ea"/>
            </a:endParaRPr>
          </a:p>
        </p:txBody>
      </p:sp>
      <p:sp>
        <p:nvSpPr>
          <p:cNvPr id="8" name="文本框 7"/>
          <p:cNvSpPr txBox="1"/>
          <p:nvPr/>
        </p:nvSpPr>
        <p:spPr>
          <a:xfrm>
            <a:off x="8855710" y="3390265"/>
            <a:ext cx="2764790" cy="1252855"/>
          </a:xfrm>
          <a:prstGeom prst="rect">
            <a:avLst/>
          </a:prstGeom>
          <a:noFill/>
        </p:spPr>
        <p:txBody>
          <a:bodyPr wrap="square" rtlCol="0" anchor="t">
            <a:spAutoFit/>
          </a:bodyPr>
          <a:lstStyle/>
          <a:p>
            <a:pPr>
              <a:lnSpc>
                <a:spcPct val="140000"/>
              </a:lnSpc>
            </a:pPr>
            <a:r>
              <a:rPr lang="zh-CN" altLang="en-US" b="1" dirty="0">
                <a:solidFill>
                  <a:schemeClr val="tx1">
                    <a:lumMod val="65000"/>
                    <a:lumOff val="35000"/>
                  </a:schemeClr>
                </a:solidFill>
                <a:latin typeface="+mn-ea"/>
                <a:sym typeface="+mn-ea"/>
              </a:rPr>
              <a:t>入库流程：选择供应商、商品、仓库（验收后置放的仓库）点击入库。</a:t>
            </a:r>
            <a:endParaRPr lang="zh-CN" altLang="en-US" b="1" dirty="0">
              <a:solidFill>
                <a:schemeClr val="tx1">
                  <a:lumMod val="65000"/>
                  <a:lumOff val="35000"/>
                </a:schemeClr>
              </a:solidFill>
              <a:latin typeface="+mn-ea"/>
              <a:sym typeface="+mn-ea"/>
            </a:endParaRPr>
          </a:p>
        </p:txBody>
      </p:sp>
      <p:pic>
        <p:nvPicPr>
          <p:cNvPr id="2" name="图片 1"/>
          <p:cNvPicPr>
            <a:picLocks noChangeAspect="1"/>
          </p:cNvPicPr>
          <p:nvPr/>
        </p:nvPicPr>
        <p:blipFill>
          <a:blip r:embed="rId2"/>
          <a:stretch>
            <a:fillRect/>
          </a:stretch>
        </p:blipFill>
        <p:spPr>
          <a:xfrm>
            <a:off x="4228465" y="2926080"/>
            <a:ext cx="4525010" cy="3114675"/>
          </a:xfrm>
          <a:prstGeom prst="rect">
            <a:avLst/>
          </a:prstGeom>
        </p:spPr>
      </p:pic>
      <p:pic>
        <p:nvPicPr>
          <p:cNvPr id="3" name="图片 2"/>
          <p:cNvPicPr>
            <a:picLocks noChangeAspect="1"/>
          </p:cNvPicPr>
          <p:nvPr/>
        </p:nvPicPr>
        <p:blipFill>
          <a:blip r:embed="rId3"/>
          <a:stretch>
            <a:fillRect/>
          </a:stretch>
        </p:blipFill>
        <p:spPr>
          <a:xfrm>
            <a:off x="483235" y="2926080"/>
            <a:ext cx="3642995" cy="2628900"/>
          </a:xfrm>
          <a:prstGeom prst="rect">
            <a:avLst/>
          </a:prstGeom>
        </p:spPr>
      </p:pic>
    </p:spTree>
    <p:custDataLst>
      <p:tags r:id="rId4"/>
    </p:custData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23645" y="888365"/>
            <a:ext cx="1097280" cy="368300"/>
          </a:xfrm>
          <a:prstGeom prst="rect">
            <a:avLst/>
          </a:prstGeom>
          <a:noFill/>
        </p:spPr>
        <p:txBody>
          <a:bodyPr wrap="none" rtlCol="0" anchor="t">
            <a:spAutoFit/>
          </a:bodyPr>
          <a:lstStyle/>
          <a:p>
            <a:pPr algn="l"/>
            <a:r>
              <a:rPr lang="zh-CN" altLang="en-US" b="1" dirty="0">
                <a:solidFill>
                  <a:schemeClr val="tx1">
                    <a:lumMod val="65000"/>
                    <a:lumOff val="35000"/>
                  </a:schemeClr>
                </a:solidFill>
                <a:latin typeface="+mn-ea"/>
                <a:sym typeface="+mn-ea"/>
              </a:rPr>
              <a:t>三、越库</a:t>
            </a:r>
            <a:endParaRPr lang="zh-CN" altLang="en-US" b="1" dirty="0">
              <a:solidFill>
                <a:schemeClr val="tx1">
                  <a:lumMod val="65000"/>
                  <a:lumOff val="35000"/>
                </a:schemeClr>
              </a:solidFill>
              <a:latin typeface="+mn-ea"/>
              <a:sym typeface="+mn-ea"/>
            </a:endParaRPr>
          </a:p>
        </p:txBody>
      </p:sp>
      <p:sp>
        <p:nvSpPr>
          <p:cNvPr id="6" name="文本框 5"/>
          <p:cNvSpPr txBox="1"/>
          <p:nvPr/>
        </p:nvSpPr>
        <p:spPr>
          <a:xfrm>
            <a:off x="7696200" y="1948815"/>
            <a:ext cx="3140075" cy="1863725"/>
          </a:xfrm>
          <a:prstGeom prst="rect">
            <a:avLst/>
          </a:prstGeom>
          <a:noFill/>
        </p:spPr>
        <p:txBody>
          <a:bodyPr wrap="square" rtlCol="0" anchor="t">
            <a:spAutoFit/>
          </a:bodyPr>
          <a:lstStyle/>
          <a:p>
            <a:pPr algn="l">
              <a:lnSpc>
                <a:spcPct val="160000"/>
              </a:lnSpc>
            </a:pPr>
            <a:r>
              <a:rPr lang="zh-CN" altLang="en-US" b="1" dirty="0">
                <a:solidFill>
                  <a:schemeClr val="tx1">
                    <a:lumMod val="65000"/>
                    <a:lumOff val="35000"/>
                  </a:schemeClr>
                </a:solidFill>
                <a:latin typeface="+mn-ea"/>
                <a:sym typeface="+mn-ea"/>
              </a:rPr>
              <a:t>◎如商品不需要入库，如新鲜青菜之类，在称重、计数之后可直接选择越库，即时入库出库。</a:t>
            </a:r>
            <a:endParaRPr lang="zh-CN" altLang="en-US" b="1" dirty="0">
              <a:solidFill>
                <a:schemeClr val="tx1">
                  <a:lumMod val="65000"/>
                  <a:lumOff val="35000"/>
                </a:schemeClr>
              </a:solidFill>
              <a:latin typeface="+mn-ea"/>
              <a:sym typeface="+mn-ea"/>
            </a:endParaRPr>
          </a:p>
        </p:txBody>
      </p:sp>
      <p:pic>
        <p:nvPicPr>
          <p:cNvPr id="2" name="图片 1"/>
          <p:cNvPicPr>
            <a:picLocks noChangeAspect="1"/>
          </p:cNvPicPr>
          <p:nvPr/>
        </p:nvPicPr>
        <p:blipFill>
          <a:blip r:embed="rId1"/>
          <a:stretch>
            <a:fillRect/>
          </a:stretch>
        </p:blipFill>
        <p:spPr>
          <a:xfrm>
            <a:off x="1312545" y="1712595"/>
            <a:ext cx="6143625" cy="3771900"/>
          </a:xfrm>
          <a:prstGeom prst="rect">
            <a:avLst/>
          </a:prstGeom>
        </p:spPr>
      </p:pic>
    </p:spTree>
    <p:custDataLst>
      <p:tags r:id="rId2"/>
    </p:custData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4713" y="3398461"/>
            <a:ext cx="2011680" cy="645160"/>
          </a:xfrm>
          <a:prstGeom prst="rect">
            <a:avLst/>
          </a:prstGeom>
          <a:noFill/>
        </p:spPr>
        <p:txBody>
          <a:bodyPr wrap="none" rtlCol="0">
            <a:spAutoFit/>
            <a:scene3d>
              <a:camera prst="orthographicFront"/>
              <a:lightRig rig="threePt" dir="t"/>
            </a:scene3d>
            <a:sp3d contourW="12700"/>
          </a:bodyPr>
          <a:lstStyle/>
          <a:p>
            <a:r>
              <a:rPr lang="zh-CN" altLang="en-US" sz="3600" b="1" dirty="0">
                <a:solidFill>
                  <a:schemeClr val="tx1">
                    <a:lumMod val="75000"/>
                    <a:lumOff val="25000"/>
                  </a:schemeClr>
                </a:solidFill>
                <a:latin typeface="+mn-ea"/>
              </a:rPr>
              <a:t>商品退货</a:t>
            </a:r>
            <a:endParaRPr lang="zh-CN" altLang="en-US" sz="3600" b="1" dirty="0">
              <a:solidFill>
                <a:schemeClr val="tx1">
                  <a:lumMod val="75000"/>
                  <a:lumOff val="25000"/>
                </a:schemeClr>
              </a:solidFill>
              <a:latin typeface="+mn-ea"/>
            </a:endParaRPr>
          </a:p>
        </p:txBody>
      </p:sp>
      <p:cxnSp>
        <p:nvCxnSpPr>
          <p:cNvPr id="5" name="直接连接符 4"/>
          <p:cNvCxnSpPr/>
          <p:nvPr/>
        </p:nvCxnSpPr>
        <p:spPr>
          <a:xfrm>
            <a:off x="1014413" y="3294178"/>
            <a:ext cx="709987" cy="0"/>
          </a:xfrm>
          <a:prstGeom prst="line">
            <a:avLst/>
          </a:prstGeom>
          <a:ln w="28575" cap="rnd">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656590" y="980440"/>
            <a:ext cx="5212715" cy="2168525"/>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◎点击页面上已入库商品，选择点击右下角</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退货</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按钮，进入退货页面；</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◎选择右侧商品，输入需要退货的数量，称端采集退货重量，点击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采集</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即可退货成功；</a:t>
            </a:r>
            <a:endParaRPr lang="zh-CN" altLang="en-US" b="1" dirty="0">
              <a:solidFill>
                <a:schemeClr val="tx1">
                  <a:lumMod val="65000"/>
                  <a:lumOff val="35000"/>
                </a:schemeClr>
              </a:solidFill>
              <a:latin typeface="+mn-ea"/>
              <a:sym typeface="+mn-ea"/>
            </a:endParaRPr>
          </a:p>
          <a:p>
            <a:pPr algn="just">
              <a:lnSpc>
                <a:spcPct val="150000"/>
              </a:lnSpc>
            </a:pPr>
            <a:r>
              <a:rPr lang="zh-CN" altLang="en-US" b="1" dirty="0">
                <a:solidFill>
                  <a:schemeClr val="tx1">
                    <a:lumMod val="65000"/>
                    <a:lumOff val="35000"/>
                  </a:schemeClr>
                </a:solidFill>
                <a:latin typeface="+mn-ea"/>
                <a:sym typeface="+mn-ea"/>
              </a:rPr>
              <a:t>◎返回即可查看退货信息，点击可查看退货详情。</a:t>
            </a:r>
            <a:endParaRPr lang="zh-CN" altLang="en-US" b="1" dirty="0">
              <a:solidFill>
                <a:schemeClr val="tx1">
                  <a:lumMod val="65000"/>
                  <a:lumOff val="35000"/>
                </a:schemeClr>
              </a:solidFill>
              <a:latin typeface="+mn-ea"/>
              <a:sym typeface="+mn-ea"/>
            </a:endParaRPr>
          </a:p>
        </p:txBody>
      </p:sp>
      <p:pic>
        <p:nvPicPr>
          <p:cNvPr id="2" name="图片 1"/>
          <p:cNvPicPr>
            <a:picLocks noChangeAspect="1"/>
          </p:cNvPicPr>
          <p:nvPr/>
        </p:nvPicPr>
        <p:blipFill>
          <a:blip r:embed="rId1"/>
          <a:stretch>
            <a:fillRect/>
          </a:stretch>
        </p:blipFill>
        <p:spPr>
          <a:xfrm>
            <a:off x="893445" y="3665855"/>
            <a:ext cx="4479925" cy="2510155"/>
          </a:xfrm>
          <a:prstGeom prst="rect">
            <a:avLst/>
          </a:prstGeom>
        </p:spPr>
      </p:pic>
      <p:pic>
        <p:nvPicPr>
          <p:cNvPr id="4" name="图片 3"/>
          <p:cNvPicPr>
            <a:picLocks noChangeAspect="1"/>
          </p:cNvPicPr>
          <p:nvPr/>
        </p:nvPicPr>
        <p:blipFill>
          <a:blip r:embed="rId2"/>
          <a:stretch>
            <a:fillRect/>
          </a:stretch>
        </p:blipFill>
        <p:spPr>
          <a:xfrm>
            <a:off x="6243320" y="710565"/>
            <a:ext cx="4276725" cy="2708275"/>
          </a:xfrm>
          <a:prstGeom prst="rect">
            <a:avLst/>
          </a:prstGeom>
        </p:spPr>
      </p:pic>
      <p:pic>
        <p:nvPicPr>
          <p:cNvPr id="5" name="图片 4"/>
          <p:cNvPicPr>
            <a:picLocks noChangeAspect="1"/>
          </p:cNvPicPr>
          <p:nvPr/>
        </p:nvPicPr>
        <p:blipFill>
          <a:blip r:embed="rId3"/>
          <a:stretch>
            <a:fillRect/>
          </a:stretch>
        </p:blipFill>
        <p:spPr>
          <a:xfrm>
            <a:off x="6031230" y="3665855"/>
            <a:ext cx="5124450" cy="2781300"/>
          </a:xfrm>
          <a:prstGeom prst="rect">
            <a:avLst/>
          </a:prstGeom>
        </p:spPr>
      </p:pic>
    </p:spTree>
    <p:custDataLst>
      <p:tags r:id="rId4"/>
    </p:custData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858250" y="1785476"/>
            <a:ext cx="2214562" cy="3471863"/>
          </a:xfrm>
          <a:prstGeom prst="rect">
            <a:avLst/>
          </a:prstGeom>
          <a:blipFill dpi="0" rotWithShape="1">
            <a:blip r:embed="rId1" cstate="print"/>
            <a:srcRect/>
            <a:stretch>
              <a:fillRect l="-50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2" name="文本框 31"/>
          <p:cNvSpPr txBox="1"/>
          <p:nvPr/>
        </p:nvSpPr>
        <p:spPr>
          <a:xfrm>
            <a:off x="1083945" y="1447800"/>
            <a:ext cx="6627495" cy="1697355"/>
          </a:xfrm>
          <a:prstGeom prst="rect">
            <a:avLst/>
          </a:prstGeom>
          <a:noFill/>
        </p:spPr>
        <p:txBody>
          <a:bodyPr wrap="square" rtlCol="0">
            <a:spAutoFit/>
          </a:bodyPr>
          <a:lstStyle/>
          <a:p>
            <a:pPr lvl="0" indent="457200" algn="l" fontAlgn="auto">
              <a:lnSpc>
                <a:spcPct val="150000"/>
              </a:lnSpc>
              <a:defRPr/>
            </a:pPr>
            <a:r>
              <a:rPr lang="zh-CN" altLang="en-US" dirty="0">
                <a:solidFill>
                  <a:srgbClr val="FF0000"/>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食堂应当建立食品安全追溯体系，如实、准确、完整记录并保存食品进货查验等信息，保证食品可追溯。鼓励食堂采用信息化手段采集、留存食品经营信息</a:t>
            </a:r>
            <a:r>
              <a:rPr lang="zh-CN" altLang="en-US" dirty="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a:t>
            </a:r>
            <a:endParaRPr lang="zh-CN" altLang="en-US" dirty="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a:p>
            <a:pPr lvl="0" algn="ctr">
              <a:lnSpc>
                <a:spcPct val="130000"/>
              </a:lnSpc>
              <a:defRPr/>
            </a:pPr>
            <a:endParaRPr kumimoji="0" lang="en-US" altLang="zh-CN" b="0" i="0" u="none" strike="noStrike" kern="1200" cap="none" spc="0" normalizeH="0" baseline="0" noProof="0" dirty="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35" name="组合 34"/>
          <p:cNvGrpSpPr/>
          <p:nvPr/>
        </p:nvGrpSpPr>
        <p:grpSpPr>
          <a:xfrm>
            <a:off x="267025" y="199226"/>
            <a:ext cx="3614089" cy="800636"/>
            <a:chOff x="267025" y="199226"/>
            <a:chExt cx="3614089" cy="800636"/>
          </a:xfrm>
        </p:grpSpPr>
        <p:sp>
          <p:nvSpPr>
            <p:cNvPr id="36" name="TextBox 76"/>
            <p:cNvSpPr txBox="1"/>
            <p:nvPr/>
          </p:nvSpPr>
          <p:spPr>
            <a:xfrm>
              <a:off x="1083880" y="477892"/>
              <a:ext cx="16052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项目概述</a:t>
              </a:r>
              <a:endPar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7" name="文本框 36"/>
            <p:cNvSpPr txBox="1"/>
            <p:nvPr/>
          </p:nvSpPr>
          <p:spPr>
            <a:xfrm>
              <a:off x="1083880" y="199226"/>
              <a:ext cx="2797234" cy="311150"/>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Project overview</a:t>
              </a:r>
              <a:endPar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8" name="等腰三角形 37"/>
            <p:cNvSpPr/>
            <p:nvPr/>
          </p:nvSpPr>
          <p:spPr>
            <a:xfrm rot="5400000" flipH="1">
              <a:off x="213733" y="252825"/>
              <a:ext cx="772736" cy="666152"/>
            </a:xfrm>
            <a:prstGeom prst="triangle">
              <a:avLst/>
            </a:pr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3" name="文本框 2"/>
          <p:cNvSpPr txBox="1"/>
          <p:nvPr/>
        </p:nvSpPr>
        <p:spPr>
          <a:xfrm>
            <a:off x="1083945" y="3337560"/>
            <a:ext cx="6627495" cy="1198880"/>
          </a:xfrm>
          <a:prstGeom prst="rect">
            <a:avLst/>
          </a:prstGeom>
          <a:noFill/>
        </p:spPr>
        <p:txBody>
          <a:bodyPr wrap="square" rtlCol="0">
            <a:spAutoFit/>
          </a:bodyPr>
          <a:lstStyle/>
          <a:p>
            <a:pPr indent="457200" algn="l" fontAlgn="auto">
              <a:lnSpc>
                <a:spcPct val="150000"/>
              </a:lnSpc>
            </a:pPr>
            <a:r>
              <a:rPr lang="zh-CN" altLang="en-US" dirty="0" smtClean="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建立食品</a:t>
            </a:r>
            <a:r>
              <a:rPr lang="zh-CN" altLang="en-US" dirty="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安全智能监管平台，可对食堂材采购、验收、溯源、保质期及留存食品进行有效的安全监管。</a:t>
            </a:r>
            <a:endParaRPr kumimoji="0" lang="en-US" altLang="zh-CN" b="0" i="0" u="none" strike="noStrike" kern="1200" cap="none" spc="0" normalizeH="0" baseline="0" noProof="0" dirty="0">
              <a:ln>
                <a:noFill/>
              </a:ln>
              <a:solidFill>
                <a:srgbClr val="E7E6E6">
                  <a:lumMod val="25000"/>
                </a:srgbClr>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4713" y="3398461"/>
            <a:ext cx="2011680" cy="645160"/>
          </a:xfrm>
          <a:prstGeom prst="rect">
            <a:avLst/>
          </a:prstGeom>
          <a:noFill/>
        </p:spPr>
        <p:txBody>
          <a:bodyPr wrap="none" rtlCol="0">
            <a:spAutoFit/>
            <a:scene3d>
              <a:camera prst="orthographicFront"/>
              <a:lightRig rig="threePt" dir="t"/>
            </a:scene3d>
            <a:sp3d contourW="12700"/>
          </a:bodyPr>
          <a:lstStyle/>
          <a:p>
            <a:r>
              <a:rPr lang="zh-CN" altLang="en-US" sz="3600" b="1" dirty="0">
                <a:solidFill>
                  <a:schemeClr val="tx1">
                    <a:lumMod val="75000"/>
                    <a:lumOff val="25000"/>
                  </a:schemeClr>
                </a:solidFill>
                <a:latin typeface="+mn-ea"/>
              </a:rPr>
              <a:t>商品出库</a:t>
            </a:r>
            <a:endParaRPr lang="zh-CN" altLang="en-US" sz="3600" b="1" dirty="0">
              <a:solidFill>
                <a:schemeClr val="tx1">
                  <a:lumMod val="75000"/>
                  <a:lumOff val="25000"/>
                </a:schemeClr>
              </a:solidFill>
              <a:latin typeface="+mn-ea"/>
            </a:endParaRPr>
          </a:p>
        </p:txBody>
      </p:sp>
      <p:cxnSp>
        <p:nvCxnSpPr>
          <p:cNvPr id="5" name="直接连接符 4"/>
          <p:cNvCxnSpPr/>
          <p:nvPr/>
        </p:nvCxnSpPr>
        <p:spPr>
          <a:xfrm>
            <a:off x="1014413" y="3294178"/>
            <a:ext cx="709987" cy="0"/>
          </a:xfrm>
          <a:prstGeom prst="line">
            <a:avLst/>
          </a:prstGeom>
          <a:ln w="28575" cap="rnd">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142990" y="703580"/>
            <a:ext cx="4533900" cy="1457325"/>
          </a:xfrm>
          <a:prstGeom prst="rect">
            <a:avLst/>
          </a:prstGeom>
        </p:spPr>
      </p:pic>
      <p:sp>
        <p:nvSpPr>
          <p:cNvPr id="11" name="文本框 10"/>
          <p:cNvSpPr txBox="1"/>
          <p:nvPr/>
        </p:nvSpPr>
        <p:spPr>
          <a:xfrm>
            <a:off x="1249680" y="805815"/>
            <a:ext cx="4520565" cy="1252855"/>
          </a:xfrm>
          <a:prstGeom prst="rect">
            <a:avLst/>
          </a:prstGeom>
          <a:noFill/>
        </p:spPr>
        <p:txBody>
          <a:bodyPr wrap="square" rtlCol="0" anchor="t">
            <a:spAutoFit/>
          </a:bodyPr>
          <a:lstStyle/>
          <a:p>
            <a:pPr algn="l">
              <a:lnSpc>
                <a:spcPct val="140000"/>
              </a:lnSpc>
            </a:pPr>
            <a:r>
              <a:rPr lang="zh-CN" altLang="en-US" b="1" dirty="0">
                <a:solidFill>
                  <a:schemeClr val="tx1">
                    <a:lumMod val="65000"/>
                    <a:lumOff val="35000"/>
                  </a:schemeClr>
                </a:solidFill>
                <a:latin typeface="+mn-ea"/>
                <a:sym typeface="+mn-ea"/>
              </a:rPr>
              <a:t>◎点击主页面</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出库</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按钮进入页面；</a:t>
            </a:r>
            <a:endParaRPr lang="zh-CN" altLang="en-US" b="1" dirty="0">
              <a:solidFill>
                <a:schemeClr val="tx1">
                  <a:lumMod val="65000"/>
                  <a:lumOff val="35000"/>
                </a:schemeClr>
              </a:solidFill>
              <a:latin typeface="+mn-ea"/>
              <a:sym typeface="+mn-ea"/>
            </a:endParaRPr>
          </a:p>
          <a:p>
            <a:pPr algn="l">
              <a:lnSpc>
                <a:spcPct val="140000"/>
              </a:lnSpc>
            </a:pPr>
            <a:r>
              <a:rPr lang="zh-CN" altLang="en-US" b="1" dirty="0">
                <a:solidFill>
                  <a:schemeClr val="tx1">
                    <a:lumMod val="65000"/>
                    <a:lumOff val="35000"/>
                  </a:schemeClr>
                </a:solidFill>
                <a:latin typeface="+mn-ea"/>
                <a:sym typeface="+mn-ea"/>
              </a:rPr>
              <a:t>◎点击进入相应仓库，点击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出库</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，进入出库环节；</a:t>
            </a:r>
            <a:endParaRPr lang="zh-CN" altLang="en-US" b="1" dirty="0">
              <a:solidFill>
                <a:schemeClr val="tx1">
                  <a:lumMod val="65000"/>
                  <a:lumOff val="35000"/>
                </a:schemeClr>
              </a:solidFill>
              <a:latin typeface="+mn-ea"/>
              <a:sym typeface="+mn-ea"/>
            </a:endParaRPr>
          </a:p>
        </p:txBody>
      </p:sp>
      <p:pic>
        <p:nvPicPr>
          <p:cNvPr id="2" name="图片 1"/>
          <p:cNvPicPr>
            <a:picLocks noChangeAspect="1"/>
          </p:cNvPicPr>
          <p:nvPr/>
        </p:nvPicPr>
        <p:blipFill>
          <a:blip r:embed="rId2"/>
          <a:stretch>
            <a:fillRect/>
          </a:stretch>
        </p:blipFill>
        <p:spPr>
          <a:xfrm>
            <a:off x="877570" y="2482215"/>
            <a:ext cx="5638800" cy="3248025"/>
          </a:xfrm>
          <a:prstGeom prst="rect">
            <a:avLst/>
          </a:prstGeom>
        </p:spPr>
      </p:pic>
      <p:pic>
        <p:nvPicPr>
          <p:cNvPr id="9" name="图片 8"/>
          <p:cNvPicPr>
            <a:picLocks noChangeAspect="1"/>
          </p:cNvPicPr>
          <p:nvPr/>
        </p:nvPicPr>
        <p:blipFill>
          <a:blip r:embed="rId3"/>
          <a:stretch>
            <a:fillRect/>
          </a:stretch>
        </p:blipFill>
        <p:spPr>
          <a:xfrm>
            <a:off x="5307330" y="3072765"/>
            <a:ext cx="5781675" cy="1304925"/>
          </a:xfrm>
          <a:prstGeom prst="rect">
            <a:avLst/>
          </a:prstGeom>
        </p:spPr>
      </p:pic>
    </p:spTree>
    <p:custDataLst>
      <p:tags r:id="rId4"/>
    </p:custData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812665" y="598170"/>
            <a:ext cx="5924550" cy="1371600"/>
          </a:xfrm>
          <a:prstGeom prst="rect">
            <a:avLst/>
          </a:prstGeom>
        </p:spPr>
      </p:pic>
      <p:pic>
        <p:nvPicPr>
          <p:cNvPr id="5" name="图片 4"/>
          <p:cNvPicPr>
            <a:picLocks noChangeAspect="1"/>
          </p:cNvPicPr>
          <p:nvPr/>
        </p:nvPicPr>
        <p:blipFill>
          <a:blip r:embed="rId2"/>
          <a:stretch>
            <a:fillRect/>
          </a:stretch>
        </p:blipFill>
        <p:spPr>
          <a:xfrm>
            <a:off x="1377950" y="2962910"/>
            <a:ext cx="6153150" cy="3533775"/>
          </a:xfrm>
          <a:prstGeom prst="rect">
            <a:avLst/>
          </a:prstGeom>
        </p:spPr>
      </p:pic>
      <p:pic>
        <p:nvPicPr>
          <p:cNvPr id="6" name="图片 5"/>
          <p:cNvPicPr>
            <a:picLocks noChangeAspect="1"/>
          </p:cNvPicPr>
          <p:nvPr/>
        </p:nvPicPr>
        <p:blipFill>
          <a:blip r:embed="rId3"/>
          <a:stretch>
            <a:fillRect/>
          </a:stretch>
        </p:blipFill>
        <p:spPr>
          <a:xfrm>
            <a:off x="6251575" y="4409440"/>
            <a:ext cx="5276850" cy="1438275"/>
          </a:xfrm>
          <a:prstGeom prst="rect">
            <a:avLst/>
          </a:prstGeom>
        </p:spPr>
      </p:pic>
      <p:sp>
        <p:nvSpPr>
          <p:cNvPr id="8" name="文本框 7"/>
          <p:cNvSpPr txBox="1"/>
          <p:nvPr/>
        </p:nvSpPr>
        <p:spPr>
          <a:xfrm>
            <a:off x="1052830" y="2097405"/>
            <a:ext cx="6263640" cy="865505"/>
          </a:xfrm>
          <a:prstGeom prst="rect">
            <a:avLst/>
          </a:prstGeom>
          <a:noFill/>
        </p:spPr>
        <p:txBody>
          <a:bodyPr wrap="none" rtlCol="0" anchor="t">
            <a:spAutoFit/>
          </a:bodyPr>
          <a:lstStyle/>
          <a:p>
            <a:pPr algn="l">
              <a:lnSpc>
                <a:spcPct val="140000"/>
              </a:lnSpc>
            </a:pPr>
            <a:r>
              <a:rPr lang="zh-CN" altLang="en-US" b="1" dirty="0">
                <a:solidFill>
                  <a:schemeClr val="tx1">
                    <a:lumMod val="65000"/>
                    <a:lumOff val="35000"/>
                  </a:schemeClr>
                </a:solidFill>
                <a:latin typeface="+mn-ea"/>
                <a:sym typeface="+mn-ea"/>
              </a:rPr>
              <a:t>◎选择出库方，选择商品，称重、选择数量后，点击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出库</a:t>
            </a:r>
            <a:r>
              <a:rPr lang="en-US" altLang="zh-CN" b="1" dirty="0">
                <a:solidFill>
                  <a:schemeClr val="tx1">
                    <a:lumMod val="65000"/>
                    <a:lumOff val="35000"/>
                  </a:schemeClr>
                </a:solidFill>
                <a:latin typeface="+mn-ea"/>
                <a:sym typeface="+mn-ea"/>
              </a:rPr>
              <a:t>”</a:t>
            </a:r>
            <a:endParaRPr lang="en-US" altLang="zh-CN" b="1" dirty="0">
              <a:solidFill>
                <a:schemeClr val="tx1">
                  <a:lumMod val="65000"/>
                  <a:lumOff val="35000"/>
                </a:schemeClr>
              </a:solidFill>
              <a:latin typeface="+mn-ea"/>
              <a:sym typeface="+mn-ea"/>
            </a:endParaRPr>
          </a:p>
          <a:p>
            <a:pPr algn="l">
              <a:lnSpc>
                <a:spcPct val="140000"/>
              </a:lnSpc>
            </a:pPr>
            <a:r>
              <a:rPr lang="zh-CN" altLang="en-US" b="1" dirty="0">
                <a:solidFill>
                  <a:schemeClr val="tx1">
                    <a:lumMod val="65000"/>
                    <a:lumOff val="35000"/>
                  </a:schemeClr>
                </a:solidFill>
                <a:latin typeface="+mn-ea"/>
                <a:sym typeface="+mn-ea"/>
              </a:rPr>
              <a:t>◎返回出库首页，即可查看出库记录。</a:t>
            </a:r>
            <a:endParaRPr lang="zh-CN" altLang="en-US" b="1" dirty="0">
              <a:solidFill>
                <a:schemeClr val="tx1">
                  <a:lumMod val="65000"/>
                  <a:lumOff val="35000"/>
                </a:schemeClr>
              </a:solidFill>
              <a:latin typeface="+mn-ea"/>
              <a:sym typeface="+mn-ea"/>
            </a:endParaRPr>
          </a:p>
        </p:txBody>
      </p:sp>
      <p:sp>
        <p:nvSpPr>
          <p:cNvPr id="10" name="文本框 9"/>
          <p:cNvSpPr txBox="1"/>
          <p:nvPr/>
        </p:nvSpPr>
        <p:spPr>
          <a:xfrm>
            <a:off x="1377950" y="1491615"/>
            <a:ext cx="3814445" cy="478155"/>
          </a:xfrm>
          <a:prstGeom prst="rect">
            <a:avLst/>
          </a:prstGeom>
          <a:noFill/>
        </p:spPr>
        <p:txBody>
          <a:bodyPr wrap="square" rtlCol="0" anchor="t">
            <a:spAutoFit/>
          </a:bodyPr>
          <a:lstStyle/>
          <a:p>
            <a:pPr algn="l">
              <a:lnSpc>
                <a:spcPct val="140000"/>
              </a:lnSpc>
            </a:pPr>
            <a:r>
              <a:rPr lang="zh-CN" altLang="en-US" b="1" dirty="0">
                <a:solidFill>
                  <a:schemeClr val="tx1">
                    <a:lumMod val="65000"/>
                    <a:lumOff val="35000"/>
                  </a:schemeClr>
                </a:solidFill>
                <a:latin typeface="+mn-ea"/>
                <a:sym typeface="+mn-ea"/>
              </a:rPr>
              <a:t>◎选择商品，点击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出库</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a:t>
            </a:r>
            <a:endParaRPr lang="zh-CN" altLang="en-US" b="1" dirty="0">
              <a:solidFill>
                <a:schemeClr val="tx1">
                  <a:lumMod val="65000"/>
                  <a:lumOff val="35000"/>
                </a:schemeClr>
              </a:solidFill>
              <a:latin typeface="+mn-ea"/>
              <a:sym typeface="+mn-ea"/>
            </a:endParaRPr>
          </a:p>
        </p:txBody>
      </p:sp>
    </p:spTree>
    <p:custDataLst>
      <p:tags r:id="rId4"/>
    </p:custData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4713" y="3398461"/>
            <a:ext cx="2011680" cy="645160"/>
          </a:xfrm>
          <a:prstGeom prst="rect">
            <a:avLst/>
          </a:prstGeom>
          <a:noFill/>
        </p:spPr>
        <p:txBody>
          <a:bodyPr wrap="none" rtlCol="0">
            <a:spAutoFit/>
            <a:scene3d>
              <a:camera prst="orthographicFront"/>
              <a:lightRig rig="threePt" dir="t"/>
            </a:scene3d>
            <a:sp3d contourW="12700"/>
          </a:bodyPr>
          <a:lstStyle/>
          <a:p>
            <a:r>
              <a:rPr lang="zh-CN" altLang="en-US" sz="3600" b="1" dirty="0">
                <a:solidFill>
                  <a:schemeClr val="tx1">
                    <a:lumMod val="75000"/>
                    <a:lumOff val="25000"/>
                  </a:schemeClr>
                </a:solidFill>
                <a:latin typeface="+mn-ea"/>
              </a:rPr>
              <a:t>商品盘点</a:t>
            </a:r>
            <a:endParaRPr lang="zh-CN" altLang="en-US" sz="3600" b="1" dirty="0">
              <a:solidFill>
                <a:schemeClr val="tx1">
                  <a:lumMod val="75000"/>
                  <a:lumOff val="25000"/>
                </a:schemeClr>
              </a:solidFill>
              <a:latin typeface="+mn-ea"/>
            </a:endParaRPr>
          </a:p>
        </p:txBody>
      </p:sp>
      <p:cxnSp>
        <p:nvCxnSpPr>
          <p:cNvPr id="5" name="直接连接符 4"/>
          <p:cNvCxnSpPr/>
          <p:nvPr/>
        </p:nvCxnSpPr>
        <p:spPr>
          <a:xfrm>
            <a:off x="1014413" y="3294178"/>
            <a:ext cx="709987" cy="0"/>
          </a:xfrm>
          <a:prstGeom prst="line">
            <a:avLst/>
          </a:prstGeom>
          <a:ln w="28575" cap="rnd">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414770" y="555625"/>
            <a:ext cx="3857625" cy="1371600"/>
          </a:xfrm>
          <a:prstGeom prst="rect">
            <a:avLst/>
          </a:prstGeom>
        </p:spPr>
      </p:pic>
      <p:pic>
        <p:nvPicPr>
          <p:cNvPr id="5" name="图片 4"/>
          <p:cNvPicPr>
            <a:picLocks noChangeAspect="1"/>
          </p:cNvPicPr>
          <p:nvPr/>
        </p:nvPicPr>
        <p:blipFill>
          <a:blip r:embed="rId2"/>
          <a:stretch>
            <a:fillRect/>
          </a:stretch>
        </p:blipFill>
        <p:spPr>
          <a:xfrm>
            <a:off x="786765" y="2401570"/>
            <a:ext cx="5419725" cy="3181350"/>
          </a:xfrm>
          <a:prstGeom prst="rect">
            <a:avLst/>
          </a:prstGeom>
        </p:spPr>
      </p:pic>
      <p:pic>
        <p:nvPicPr>
          <p:cNvPr id="7" name="图片 6"/>
          <p:cNvPicPr>
            <a:picLocks noChangeAspect="1"/>
          </p:cNvPicPr>
          <p:nvPr/>
        </p:nvPicPr>
        <p:blipFill>
          <a:blip r:embed="rId3"/>
          <a:stretch>
            <a:fillRect/>
          </a:stretch>
        </p:blipFill>
        <p:spPr>
          <a:xfrm>
            <a:off x="6079490" y="4297045"/>
            <a:ext cx="5495925" cy="1285875"/>
          </a:xfrm>
          <a:prstGeom prst="rect">
            <a:avLst/>
          </a:prstGeom>
        </p:spPr>
      </p:pic>
      <p:sp>
        <p:nvSpPr>
          <p:cNvPr id="11" name="文本框 10"/>
          <p:cNvSpPr txBox="1"/>
          <p:nvPr/>
        </p:nvSpPr>
        <p:spPr>
          <a:xfrm>
            <a:off x="1249680" y="805815"/>
            <a:ext cx="4663440" cy="1252855"/>
          </a:xfrm>
          <a:prstGeom prst="rect">
            <a:avLst/>
          </a:prstGeom>
          <a:noFill/>
        </p:spPr>
        <p:txBody>
          <a:bodyPr wrap="none" rtlCol="0" anchor="t">
            <a:spAutoFit/>
          </a:bodyPr>
          <a:lstStyle/>
          <a:p>
            <a:pPr algn="l">
              <a:lnSpc>
                <a:spcPct val="140000"/>
              </a:lnSpc>
            </a:pPr>
            <a:r>
              <a:rPr lang="zh-CN" altLang="en-US" b="1" dirty="0">
                <a:solidFill>
                  <a:schemeClr val="tx1">
                    <a:lumMod val="65000"/>
                    <a:lumOff val="35000"/>
                  </a:schemeClr>
                </a:solidFill>
                <a:latin typeface="+mn-ea"/>
                <a:sym typeface="+mn-ea"/>
              </a:rPr>
              <a:t>◎点击主页面</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盘点</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按钮进入页面；</a:t>
            </a:r>
            <a:endParaRPr lang="zh-CN" altLang="en-US" b="1" dirty="0">
              <a:solidFill>
                <a:schemeClr val="tx1">
                  <a:lumMod val="65000"/>
                  <a:lumOff val="35000"/>
                </a:schemeClr>
              </a:solidFill>
              <a:latin typeface="+mn-ea"/>
              <a:sym typeface="+mn-ea"/>
            </a:endParaRPr>
          </a:p>
          <a:p>
            <a:pPr algn="l">
              <a:lnSpc>
                <a:spcPct val="140000"/>
              </a:lnSpc>
            </a:pPr>
            <a:r>
              <a:rPr lang="zh-CN" altLang="en-US" b="1" dirty="0">
                <a:solidFill>
                  <a:schemeClr val="tx1">
                    <a:lumMod val="65000"/>
                    <a:lumOff val="35000"/>
                  </a:schemeClr>
                </a:solidFill>
                <a:latin typeface="+mn-ea"/>
                <a:sym typeface="+mn-ea"/>
              </a:rPr>
              <a:t>◎上方可选择相应仓库进行盘点；</a:t>
            </a:r>
            <a:endParaRPr lang="zh-CN" altLang="en-US" b="1" dirty="0">
              <a:solidFill>
                <a:schemeClr val="tx1">
                  <a:lumMod val="65000"/>
                  <a:lumOff val="35000"/>
                </a:schemeClr>
              </a:solidFill>
              <a:latin typeface="+mn-ea"/>
              <a:sym typeface="+mn-ea"/>
            </a:endParaRPr>
          </a:p>
          <a:p>
            <a:pPr algn="l">
              <a:lnSpc>
                <a:spcPct val="140000"/>
              </a:lnSpc>
            </a:pPr>
            <a:r>
              <a:rPr lang="zh-CN" altLang="en-US" b="1" dirty="0">
                <a:solidFill>
                  <a:schemeClr val="tx1">
                    <a:lumMod val="65000"/>
                    <a:lumOff val="35000"/>
                  </a:schemeClr>
                </a:solidFill>
                <a:latin typeface="+mn-ea"/>
                <a:sym typeface="+mn-ea"/>
              </a:rPr>
              <a:t>◎点击右下角</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盘点</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，即可进入盘点页面。</a:t>
            </a:r>
            <a:endParaRPr lang="zh-CN" altLang="en-US" b="1" dirty="0">
              <a:solidFill>
                <a:schemeClr val="tx1">
                  <a:lumMod val="65000"/>
                  <a:lumOff val="35000"/>
                </a:schemeClr>
              </a:solidFill>
              <a:latin typeface="+mn-ea"/>
              <a:sym typeface="+mn-ea"/>
            </a:endParaRPr>
          </a:p>
        </p:txBody>
      </p:sp>
      <p:sp>
        <p:nvSpPr>
          <p:cNvPr id="12" name="文本框 11"/>
          <p:cNvSpPr txBox="1"/>
          <p:nvPr/>
        </p:nvSpPr>
        <p:spPr>
          <a:xfrm>
            <a:off x="4370070" y="5753735"/>
            <a:ext cx="6720840" cy="478155"/>
          </a:xfrm>
          <a:prstGeom prst="rect">
            <a:avLst/>
          </a:prstGeom>
          <a:noFill/>
        </p:spPr>
        <p:txBody>
          <a:bodyPr wrap="none" rtlCol="0" anchor="t">
            <a:spAutoFit/>
          </a:bodyPr>
          <a:lstStyle/>
          <a:p>
            <a:pPr algn="l">
              <a:lnSpc>
                <a:spcPct val="140000"/>
              </a:lnSpc>
            </a:pPr>
            <a:r>
              <a:rPr lang="zh-CN" altLang="en-US" b="1" dirty="0">
                <a:solidFill>
                  <a:schemeClr val="tx1">
                    <a:lumMod val="65000"/>
                    <a:lumOff val="35000"/>
                  </a:schemeClr>
                </a:solidFill>
                <a:latin typeface="+mn-ea"/>
                <a:sym typeface="+mn-ea"/>
              </a:rPr>
              <a:t>◎点击进入相应仓库，选择商品，点击</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盘点</a:t>
            </a:r>
            <a:r>
              <a:rPr lang="en-US" altLang="zh-CN" b="1" dirty="0">
                <a:solidFill>
                  <a:schemeClr val="tx1">
                    <a:lumMod val="65000"/>
                    <a:lumOff val="35000"/>
                  </a:schemeClr>
                </a:solidFill>
                <a:latin typeface="+mn-ea"/>
                <a:sym typeface="+mn-ea"/>
              </a:rPr>
              <a:t>”</a:t>
            </a:r>
            <a:r>
              <a:rPr lang="zh-CN" altLang="en-US" b="1" dirty="0">
                <a:solidFill>
                  <a:schemeClr val="tx1">
                    <a:lumMod val="65000"/>
                    <a:lumOff val="35000"/>
                  </a:schemeClr>
                </a:solidFill>
                <a:latin typeface="+mn-ea"/>
                <a:sym typeface="+mn-ea"/>
              </a:rPr>
              <a:t>，进入盘点环节；</a:t>
            </a:r>
            <a:endParaRPr lang="zh-CN" altLang="en-US" b="1" dirty="0">
              <a:solidFill>
                <a:schemeClr val="tx1">
                  <a:lumMod val="65000"/>
                  <a:lumOff val="35000"/>
                </a:schemeClr>
              </a:solidFill>
              <a:latin typeface="+mn-ea"/>
              <a:sym typeface="+mn-ea"/>
            </a:endParaRPr>
          </a:p>
        </p:txBody>
      </p:sp>
      <p:pic>
        <p:nvPicPr>
          <p:cNvPr id="13" name="图片 12"/>
          <p:cNvPicPr>
            <a:picLocks noChangeAspect="1"/>
          </p:cNvPicPr>
          <p:nvPr/>
        </p:nvPicPr>
        <p:blipFill>
          <a:blip r:embed="rId4"/>
          <a:stretch>
            <a:fillRect/>
          </a:stretch>
        </p:blipFill>
        <p:spPr>
          <a:xfrm>
            <a:off x="5584190" y="2058670"/>
            <a:ext cx="5895975" cy="2181225"/>
          </a:xfrm>
          <a:prstGeom prst="rect">
            <a:avLst/>
          </a:prstGeom>
        </p:spPr>
      </p:pic>
    </p:spTree>
    <p:custDataLst>
      <p:tags r:id="rId5"/>
    </p:custData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598170" y="2454275"/>
            <a:ext cx="5314950" cy="3448050"/>
          </a:xfrm>
          <a:prstGeom prst="rect">
            <a:avLst/>
          </a:prstGeom>
        </p:spPr>
      </p:pic>
      <p:pic>
        <p:nvPicPr>
          <p:cNvPr id="10" name="图片 9"/>
          <p:cNvPicPr>
            <a:picLocks noChangeAspect="1"/>
          </p:cNvPicPr>
          <p:nvPr/>
        </p:nvPicPr>
        <p:blipFill>
          <a:blip r:embed="rId2"/>
          <a:stretch>
            <a:fillRect/>
          </a:stretch>
        </p:blipFill>
        <p:spPr>
          <a:xfrm>
            <a:off x="6176010" y="4288790"/>
            <a:ext cx="5334000" cy="1514475"/>
          </a:xfrm>
          <a:prstGeom prst="rect">
            <a:avLst/>
          </a:prstGeom>
        </p:spPr>
      </p:pic>
      <p:pic>
        <p:nvPicPr>
          <p:cNvPr id="9" name="图片 8"/>
          <p:cNvPicPr>
            <a:picLocks noChangeAspect="1"/>
          </p:cNvPicPr>
          <p:nvPr/>
        </p:nvPicPr>
        <p:blipFill>
          <a:blip r:embed="rId3"/>
          <a:stretch>
            <a:fillRect/>
          </a:stretch>
        </p:blipFill>
        <p:spPr>
          <a:xfrm>
            <a:off x="6485890" y="2319655"/>
            <a:ext cx="3905250" cy="1428750"/>
          </a:xfrm>
          <a:prstGeom prst="rect">
            <a:avLst/>
          </a:prstGeom>
        </p:spPr>
      </p:pic>
      <p:sp>
        <p:nvSpPr>
          <p:cNvPr id="11" name="文本框 10"/>
          <p:cNvSpPr txBox="1"/>
          <p:nvPr/>
        </p:nvSpPr>
        <p:spPr>
          <a:xfrm>
            <a:off x="1249680" y="805815"/>
            <a:ext cx="4434840" cy="1252855"/>
          </a:xfrm>
          <a:prstGeom prst="rect">
            <a:avLst/>
          </a:prstGeom>
          <a:noFill/>
        </p:spPr>
        <p:txBody>
          <a:bodyPr wrap="none" rtlCol="0" anchor="t">
            <a:spAutoFit/>
          </a:bodyPr>
          <a:lstStyle/>
          <a:p>
            <a:pPr algn="l">
              <a:lnSpc>
                <a:spcPct val="140000"/>
              </a:lnSpc>
            </a:pPr>
            <a:r>
              <a:rPr lang="zh-CN" altLang="en-US" b="1" dirty="0">
                <a:solidFill>
                  <a:schemeClr val="tx1">
                    <a:lumMod val="65000"/>
                    <a:lumOff val="35000"/>
                  </a:schemeClr>
                </a:solidFill>
                <a:latin typeface="+mn-ea"/>
                <a:sym typeface="+mn-ea"/>
              </a:rPr>
              <a:t>◎选择商品，称重、选择数量后，点击盘点</a:t>
            </a:r>
            <a:endParaRPr lang="zh-CN" altLang="en-US" b="1" dirty="0">
              <a:solidFill>
                <a:schemeClr val="tx1">
                  <a:lumMod val="65000"/>
                  <a:lumOff val="35000"/>
                </a:schemeClr>
              </a:solidFill>
              <a:latin typeface="+mn-ea"/>
              <a:sym typeface="+mn-ea"/>
            </a:endParaRPr>
          </a:p>
          <a:p>
            <a:pPr algn="l">
              <a:lnSpc>
                <a:spcPct val="140000"/>
              </a:lnSpc>
            </a:pPr>
            <a:r>
              <a:rPr lang="zh-CN" altLang="en-US" b="1" dirty="0">
                <a:solidFill>
                  <a:schemeClr val="tx1">
                    <a:lumMod val="65000"/>
                    <a:lumOff val="35000"/>
                  </a:schemeClr>
                </a:solidFill>
                <a:latin typeface="+mn-ea"/>
                <a:sym typeface="+mn-ea"/>
              </a:rPr>
              <a:t>◎确认保存盘点记录；</a:t>
            </a:r>
            <a:endParaRPr lang="zh-CN" altLang="en-US" b="1" dirty="0">
              <a:solidFill>
                <a:schemeClr val="tx1">
                  <a:lumMod val="65000"/>
                  <a:lumOff val="35000"/>
                </a:schemeClr>
              </a:solidFill>
              <a:latin typeface="+mn-ea"/>
              <a:sym typeface="+mn-ea"/>
            </a:endParaRPr>
          </a:p>
          <a:p>
            <a:pPr algn="l">
              <a:lnSpc>
                <a:spcPct val="140000"/>
              </a:lnSpc>
            </a:pPr>
            <a:r>
              <a:rPr lang="zh-CN" altLang="en-US" b="1" dirty="0">
                <a:solidFill>
                  <a:schemeClr val="tx1">
                    <a:lumMod val="65000"/>
                    <a:lumOff val="35000"/>
                  </a:schemeClr>
                </a:solidFill>
                <a:latin typeface="+mn-ea"/>
                <a:sym typeface="+mn-ea"/>
              </a:rPr>
              <a:t>◎返回盘点首页，即可查看盘点记录。</a:t>
            </a:r>
            <a:endParaRPr lang="zh-CN" altLang="en-US" b="1" dirty="0">
              <a:solidFill>
                <a:schemeClr val="tx1">
                  <a:lumMod val="65000"/>
                  <a:lumOff val="35000"/>
                </a:schemeClr>
              </a:solidFill>
              <a:latin typeface="+mn-ea"/>
              <a:sym typeface="+mn-ea"/>
            </a:endParaRPr>
          </a:p>
        </p:txBody>
      </p:sp>
    </p:spTree>
    <p:custDataLst>
      <p:tags r:id="rId4"/>
    </p:custData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4713" y="3399731"/>
            <a:ext cx="2041525" cy="645160"/>
          </a:xfrm>
          <a:prstGeom prst="rect">
            <a:avLst/>
          </a:prstGeom>
          <a:noFill/>
        </p:spPr>
        <p:txBody>
          <a:bodyPr wrap="none" rtlCol="0">
            <a:spAutoFit/>
            <a:scene3d>
              <a:camera prst="orthographicFront"/>
              <a:lightRig rig="threePt" dir="t"/>
            </a:scene3d>
            <a:sp3d contourW="12700"/>
          </a:bodyPr>
          <a:lstStyle/>
          <a:p>
            <a:r>
              <a:rPr lang="zh-CN" altLang="en-US" sz="3600" b="1" dirty="0">
                <a:solidFill>
                  <a:schemeClr val="tx1">
                    <a:lumMod val="75000"/>
                    <a:lumOff val="25000"/>
                  </a:schemeClr>
                </a:solidFill>
                <a:latin typeface="+mn-ea"/>
              </a:rPr>
              <a:t>手机</a:t>
            </a:r>
            <a:r>
              <a:rPr lang="en-US" altLang="zh-CN" sz="3600" b="1" dirty="0">
                <a:solidFill>
                  <a:schemeClr val="tx1">
                    <a:lumMod val="75000"/>
                    <a:lumOff val="25000"/>
                  </a:schemeClr>
                </a:solidFill>
                <a:latin typeface="+mn-ea"/>
              </a:rPr>
              <a:t>APP</a:t>
            </a:r>
            <a:endParaRPr lang="en-US" altLang="zh-CN" sz="3600" b="1" dirty="0">
              <a:solidFill>
                <a:schemeClr val="tx1">
                  <a:lumMod val="75000"/>
                  <a:lumOff val="25000"/>
                </a:schemeClr>
              </a:solidFill>
              <a:latin typeface="+mn-ea"/>
            </a:endParaRPr>
          </a:p>
        </p:txBody>
      </p:sp>
      <p:cxnSp>
        <p:nvCxnSpPr>
          <p:cNvPr id="5" name="直接连接符 4"/>
          <p:cNvCxnSpPr/>
          <p:nvPr/>
        </p:nvCxnSpPr>
        <p:spPr>
          <a:xfrm>
            <a:off x="1014413" y="3294178"/>
            <a:ext cx="709987" cy="0"/>
          </a:xfrm>
          <a:prstGeom prst="line">
            <a:avLst/>
          </a:prstGeom>
          <a:ln w="28575" cap="rnd">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47775" y="1139190"/>
            <a:ext cx="8378190" cy="5067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实现快速统计查询、订单下单（前面介绍）、查看明细、图片、账号管理等。</a:t>
            </a:r>
            <a:endParaRPr lang="zh-CN" altLang="en-US" b="1" dirty="0">
              <a:solidFill>
                <a:schemeClr val="tx1">
                  <a:lumMod val="65000"/>
                  <a:lumOff val="35000"/>
                </a:schemeClr>
              </a:solidFill>
              <a:latin typeface="+mn-ea"/>
              <a:sym typeface="+mn-ea"/>
            </a:endParaRPr>
          </a:p>
        </p:txBody>
      </p:sp>
      <p:pic>
        <p:nvPicPr>
          <p:cNvPr id="4" name="图片 3"/>
          <p:cNvPicPr>
            <a:picLocks noChangeAspect="1"/>
          </p:cNvPicPr>
          <p:nvPr/>
        </p:nvPicPr>
        <p:blipFill>
          <a:blip r:embed="rId1"/>
          <a:stretch>
            <a:fillRect/>
          </a:stretch>
        </p:blipFill>
        <p:spPr>
          <a:xfrm>
            <a:off x="1387475" y="1731645"/>
            <a:ext cx="2247900" cy="4667250"/>
          </a:xfrm>
          <a:prstGeom prst="rect">
            <a:avLst/>
          </a:prstGeom>
        </p:spPr>
      </p:pic>
      <p:pic>
        <p:nvPicPr>
          <p:cNvPr id="6" name="图片 5"/>
          <p:cNvPicPr>
            <a:picLocks noChangeAspect="1"/>
          </p:cNvPicPr>
          <p:nvPr/>
        </p:nvPicPr>
        <p:blipFill>
          <a:blip r:embed="rId2"/>
          <a:stretch>
            <a:fillRect/>
          </a:stretch>
        </p:blipFill>
        <p:spPr>
          <a:xfrm>
            <a:off x="3702050" y="1717675"/>
            <a:ext cx="2257425" cy="4695825"/>
          </a:xfrm>
          <a:prstGeom prst="rect">
            <a:avLst/>
          </a:prstGeom>
        </p:spPr>
      </p:pic>
      <p:pic>
        <p:nvPicPr>
          <p:cNvPr id="7" name="图片 6"/>
          <p:cNvPicPr>
            <a:picLocks noChangeAspect="1"/>
          </p:cNvPicPr>
          <p:nvPr/>
        </p:nvPicPr>
        <p:blipFill>
          <a:blip r:embed="rId3"/>
          <a:stretch>
            <a:fillRect/>
          </a:stretch>
        </p:blipFill>
        <p:spPr>
          <a:xfrm>
            <a:off x="6026150" y="1717675"/>
            <a:ext cx="2257425" cy="4667250"/>
          </a:xfrm>
          <a:prstGeom prst="rect">
            <a:avLst/>
          </a:prstGeom>
        </p:spPr>
      </p:pic>
      <p:pic>
        <p:nvPicPr>
          <p:cNvPr id="8" name="图片 7"/>
          <p:cNvPicPr>
            <a:picLocks noChangeAspect="1"/>
          </p:cNvPicPr>
          <p:nvPr/>
        </p:nvPicPr>
        <p:blipFill>
          <a:blip r:embed="rId4"/>
          <a:stretch>
            <a:fillRect/>
          </a:stretch>
        </p:blipFill>
        <p:spPr>
          <a:xfrm>
            <a:off x="8350250" y="1717675"/>
            <a:ext cx="2276475" cy="4667885"/>
          </a:xfrm>
          <a:prstGeom prst="rect">
            <a:avLst/>
          </a:prstGeom>
        </p:spPr>
      </p:pic>
    </p:spTree>
    <p:custDataLst>
      <p:tags r:id="rId5"/>
    </p:custData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47775" y="1139190"/>
            <a:ext cx="8599170" cy="506730"/>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CN" altLang="en-US" b="1" dirty="0">
                <a:solidFill>
                  <a:schemeClr val="tx1">
                    <a:lumMod val="65000"/>
                    <a:lumOff val="35000"/>
                  </a:schemeClr>
                </a:solidFill>
                <a:latin typeface="+mn-ea"/>
                <a:sym typeface="+mn-ea"/>
              </a:rPr>
              <a:t>实现快速统计查询、订单下单（前面介绍）、查看明细、图片、账号管理等。</a:t>
            </a:r>
            <a:endParaRPr lang="zh-CN" altLang="en-US" b="1" dirty="0">
              <a:solidFill>
                <a:schemeClr val="tx1">
                  <a:lumMod val="65000"/>
                  <a:lumOff val="35000"/>
                </a:schemeClr>
              </a:solidFill>
              <a:latin typeface="+mn-ea"/>
              <a:sym typeface="+mn-ea"/>
            </a:endParaRPr>
          </a:p>
        </p:txBody>
      </p:sp>
      <p:pic>
        <p:nvPicPr>
          <p:cNvPr id="2" name="图片 1"/>
          <p:cNvPicPr>
            <a:picLocks noChangeAspect="1"/>
          </p:cNvPicPr>
          <p:nvPr/>
        </p:nvPicPr>
        <p:blipFill>
          <a:blip r:embed="rId1"/>
          <a:stretch>
            <a:fillRect/>
          </a:stretch>
        </p:blipFill>
        <p:spPr>
          <a:xfrm>
            <a:off x="2390140" y="1722120"/>
            <a:ext cx="2266950" cy="4686300"/>
          </a:xfrm>
          <a:prstGeom prst="rect">
            <a:avLst/>
          </a:prstGeom>
        </p:spPr>
      </p:pic>
      <p:pic>
        <p:nvPicPr>
          <p:cNvPr id="5" name="图片 4"/>
          <p:cNvPicPr>
            <a:picLocks noChangeAspect="1"/>
          </p:cNvPicPr>
          <p:nvPr/>
        </p:nvPicPr>
        <p:blipFill>
          <a:blip r:embed="rId2"/>
          <a:stretch>
            <a:fillRect/>
          </a:stretch>
        </p:blipFill>
        <p:spPr>
          <a:xfrm>
            <a:off x="4733290" y="1731645"/>
            <a:ext cx="2286000" cy="4676775"/>
          </a:xfrm>
          <a:prstGeom prst="rect">
            <a:avLst/>
          </a:prstGeom>
        </p:spPr>
      </p:pic>
      <p:pic>
        <p:nvPicPr>
          <p:cNvPr id="9" name="图片 8"/>
          <p:cNvPicPr>
            <a:picLocks noChangeAspect="1"/>
          </p:cNvPicPr>
          <p:nvPr/>
        </p:nvPicPr>
        <p:blipFill>
          <a:blip r:embed="rId3"/>
          <a:stretch>
            <a:fillRect/>
          </a:stretch>
        </p:blipFill>
        <p:spPr>
          <a:xfrm>
            <a:off x="7095490" y="1722755"/>
            <a:ext cx="2228215" cy="4685665"/>
          </a:xfrm>
          <a:prstGeom prst="rect">
            <a:avLst/>
          </a:prstGeom>
        </p:spPr>
      </p:pic>
    </p:spTree>
    <p:custDataLst>
      <p:tags r:id="rId4"/>
    </p:custData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flipV="1">
            <a:off x="4179325" y="-3740"/>
            <a:ext cx="1133456" cy="1085302"/>
          </a:xfrm>
          <a:prstGeom prst="triangle">
            <a:avLst/>
          </a:prstGeom>
          <a:solidFill>
            <a:srgbClr val="484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5" name="任意多边形 4"/>
          <p:cNvSpPr/>
          <p:nvPr/>
        </p:nvSpPr>
        <p:spPr>
          <a:xfrm>
            <a:off x="-1" y="0"/>
            <a:ext cx="7130006" cy="6858000"/>
          </a:xfrm>
          <a:custGeom>
            <a:avLst/>
            <a:gdLst>
              <a:gd name="connsiteX0" fmla="*/ 0 w 7130006"/>
              <a:gd name="connsiteY0" fmla="*/ 0 h 6858000"/>
              <a:gd name="connsiteX1" fmla="*/ 3715473 w 7130006"/>
              <a:gd name="connsiteY1" fmla="*/ 0 h 6858000"/>
              <a:gd name="connsiteX2" fmla="*/ 7130006 w 7130006"/>
              <a:gd name="connsiteY2" fmla="*/ 6858000 h 6858000"/>
              <a:gd name="connsiteX3" fmla="*/ 3715473 w 7130006"/>
              <a:gd name="connsiteY3" fmla="*/ 6858000 h 6858000"/>
              <a:gd name="connsiteX4" fmla="*/ 0 w 713000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0006" h="6858000">
                <a:moveTo>
                  <a:pt x="0" y="0"/>
                </a:moveTo>
                <a:lnTo>
                  <a:pt x="3715473" y="0"/>
                </a:lnTo>
                <a:lnTo>
                  <a:pt x="7130006" y="6858000"/>
                </a:lnTo>
                <a:lnTo>
                  <a:pt x="3715473" y="6858000"/>
                </a:lnTo>
                <a:lnTo>
                  <a:pt x="0" y="6858000"/>
                </a:lnTo>
                <a:close/>
              </a:path>
            </a:pathLst>
          </a:custGeom>
          <a:blipFill dpi="0" rotWithShape="0">
            <a:blip r:embed="rId1" cstate="print"/>
            <a:srcRect/>
            <a:stretch>
              <a:fillRect l="-50000" r="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6" name="等腰三角形 5"/>
          <p:cNvSpPr/>
          <p:nvPr/>
        </p:nvSpPr>
        <p:spPr>
          <a:xfrm>
            <a:off x="3787165" y="3800474"/>
            <a:ext cx="3193184" cy="3057525"/>
          </a:xfrm>
          <a:prstGeom prst="triangle">
            <a:avLst/>
          </a:pr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cxnSp>
        <p:nvCxnSpPr>
          <p:cNvPr id="10" name="直接连接符 9"/>
          <p:cNvCxnSpPr/>
          <p:nvPr/>
        </p:nvCxnSpPr>
        <p:spPr>
          <a:xfrm>
            <a:off x="8577072" y="5101150"/>
            <a:ext cx="3533837" cy="0"/>
          </a:xfrm>
          <a:prstGeom prst="line">
            <a:avLst/>
          </a:prstGeom>
          <a:ln w="25400">
            <a:solidFill>
              <a:srgbClr val="0274A8"/>
            </a:solidFill>
          </a:ln>
        </p:spPr>
        <p:style>
          <a:lnRef idx="1">
            <a:schemeClr val="accent1"/>
          </a:lnRef>
          <a:fillRef idx="0">
            <a:schemeClr val="accent1"/>
          </a:fillRef>
          <a:effectRef idx="0">
            <a:schemeClr val="accent1"/>
          </a:effectRef>
          <a:fontRef idx="minor">
            <a:schemeClr val="tx1"/>
          </a:fontRef>
        </p:style>
      </p:cxnSp>
      <p:sp>
        <p:nvSpPr>
          <p:cNvPr id="11" name="任意多边形 10"/>
          <p:cNvSpPr/>
          <p:nvPr/>
        </p:nvSpPr>
        <p:spPr>
          <a:xfrm>
            <a:off x="3702691" y="0"/>
            <a:ext cx="2599033" cy="4708648"/>
          </a:xfrm>
          <a:custGeom>
            <a:avLst/>
            <a:gdLst>
              <a:gd name="connsiteX0" fmla="*/ 0 w 2207786"/>
              <a:gd name="connsiteY0" fmla="*/ 0 h 3999829"/>
              <a:gd name="connsiteX1" fmla="*/ 435408 w 2207786"/>
              <a:gd name="connsiteY1" fmla="*/ 0 h 3999829"/>
              <a:gd name="connsiteX2" fmla="*/ 2207786 w 2207786"/>
              <a:gd name="connsiteY2" fmla="*/ 3430030 h 3999829"/>
              <a:gd name="connsiteX3" fmla="*/ 2066807 w 2207786"/>
              <a:gd name="connsiteY3" fmla="*/ 3999829 h 3999829"/>
              <a:gd name="connsiteX4" fmla="*/ 0 w 2207786"/>
              <a:gd name="connsiteY4" fmla="*/ 0 h 3999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7786" h="3999829">
                <a:moveTo>
                  <a:pt x="0" y="0"/>
                </a:moveTo>
                <a:lnTo>
                  <a:pt x="435408" y="0"/>
                </a:lnTo>
                <a:lnTo>
                  <a:pt x="2207786" y="3430030"/>
                </a:lnTo>
                <a:lnTo>
                  <a:pt x="2066807" y="3999829"/>
                </a:lnTo>
                <a:lnTo>
                  <a:pt x="0" y="0"/>
                </a:lnTo>
                <a:close/>
              </a:path>
            </a:pathLst>
          </a:cu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2" name="任意多边形 11"/>
          <p:cNvSpPr/>
          <p:nvPr/>
        </p:nvSpPr>
        <p:spPr>
          <a:xfrm>
            <a:off x="3413104" y="0"/>
            <a:ext cx="3983514" cy="6861740"/>
          </a:xfrm>
          <a:custGeom>
            <a:avLst/>
            <a:gdLst>
              <a:gd name="connsiteX0" fmla="*/ 0 w 3983514"/>
              <a:gd name="connsiteY0" fmla="*/ 0 h 6861740"/>
              <a:gd name="connsiteX1" fmla="*/ 435408 w 3983514"/>
              <a:gd name="connsiteY1" fmla="*/ 0 h 6861740"/>
              <a:gd name="connsiteX2" fmla="*/ 2503893 w 3983514"/>
              <a:gd name="connsiteY2" fmla="*/ 4003080 h 6861740"/>
              <a:gd name="connsiteX3" fmla="*/ 2504698 w 3983514"/>
              <a:gd name="connsiteY3" fmla="*/ 3999829 h 6861740"/>
              <a:gd name="connsiteX4" fmla="*/ 3983514 w 3983514"/>
              <a:gd name="connsiteY4" fmla="*/ 6861740 h 6861740"/>
              <a:gd name="connsiteX5" fmla="*/ 3545623 w 3983514"/>
              <a:gd name="connsiteY5" fmla="*/ 6861740 h 6861740"/>
              <a:gd name="connsiteX6" fmla="*/ 0 w 3983514"/>
              <a:gd name="connsiteY6" fmla="*/ 0 h 68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3514" h="6861740">
                <a:moveTo>
                  <a:pt x="0" y="0"/>
                </a:moveTo>
                <a:lnTo>
                  <a:pt x="435408" y="0"/>
                </a:lnTo>
                <a:lnTo>
                  <a:pt x="2503893" y="4003080"/>
                </a:lnTo>
                <a:lnTo>
                  <a:pt x="2504698" y="3999829"/>
                </a:lnTo>
                <a:lnTo>
                  <a:pt x="3983514" y="6861740"/>
                </a:lnTo>
                <a:lnTo>
                  <a:pt x="3545623" y="6861740"/>
                </a:lnTo>
                <a:lnTo>
                  <a:pt x="0" y="0"/>
                </a:lnTo>
                <a:close/>
              </a:path>
            </a:pathLst>
          </a:custGeom>
          <a:solidFill>
            <a:srgbClr val="039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3" name="文本框 12"/>
          <p:cNvSpPr txBox="1"/>
          <p:nvPr/>
        </p:nvSpPr>
        <p:spPr>
          <a:xfrm>
            <a:off x="8984483" y="5226378"/>
            <a:ext cx="3207517" cy="5759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Brief Introduction of Safety Supervision Platform for Acceptance and Acceptance of School Dining Room Materials Purchase</a:t>
            </a:r>
            <a:endParaRPr kumimoji="0" lang="en-US" altLang="zh-CN" sz="105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4" name="文本框 13"/>
          <p:cNvSpPr txBox="1"/>
          <p:nvPr/>
        </p:nvSpPr>
        <p:spPr>
          <a:xfrm>
            <a:off x="5918200" y="2550160"/>
            <a:ext cx="6192520" cy="267652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80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谢谢观看</a:t>
            </a:r>
            <a:endParaRPr kumimoji="0" lang="en-US" altLang="zh-CN" sz="80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a:p>
            <a:pPr marL="0" marR="0" lvl="0" indent="0" algn="r" defTabSz="914400" rtl="0" eaLnBrk="1" fontAlgn="auto" latinLnBrk="0" hangingPunct="1">
              <a:lnSpc>
                <a:spcPct val="100000"/>
              </a:lnSpc>
              <a:spcBef>
                <a:spcPts val="0"/>
              </a:spcBef>
              <a:spcAft>
                <a:spcPts val="0"/>
              </a:spcAft>
              <a:buClrTx/>
              <a:buSzTx/>
              <a:buFontTx/>
              <a:buNone/>
              <a:defRPr/>
            </a:pPr>
            <a:r>
              <a:rPr lang="zh-CN" altLang="en-US" sz="44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食堂食材采购验收安全监管平台简述</a:t>
            </a:r>
            <a:endParaRPr lang="zh-CN" altLang="en-US" sz="44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验收秤"/>
          <p:cNvPicPr>
            <a:picLocks noChangeAspect="1"/>
          </p:cNvPicPr>
          <p:nvPr/>
        </p:nvPicPr>
        <p:blipFill>
          <a:blip r:embed="rId1" cstate="print"/>
          <a:stretch>
            <a:fillRect/>
          </a:stretch>
        </p:blipFill>
        <p:spPr>
          <a:xfrm>
            <a:off x="2144395" y="736600"/>
            <a:ext cx="7903845" cy="5384800"/>
          </a:xfrm>
          <a:prstGeom prst="rect">
            <a:avLst/>
          </a:prstGeom>
        </p:spPr>
      </p:pic>
      <p:sp>
        <p:nvSpPr>
          <p:cNvPr id="2" name="矩形 1"/>
          <p:cNvSpPr/>
          <p:nvPr/>
        </p:nvSpPr>
        <p:spPr>
          <a:xfrm>
            <a:off x="4931410" y="2553970"/>
            <a:ext cx="1242060" cy="310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15625"/>
          <a:stretch>
            <a:fillRect/>
          </a:stretch>
        </p:blipFill>
        <p:spPr>
          <a:xfrm>
            <a:off x="0" y="0"/>
            <a:ext cx="12192000" cy="6858000"/>
          </a:xfrm>
          <a:prstGeom prst="rect">
            <a:avLst/>
          </a:prstGeom>
        </p:spPr>
      </p:pic>
      <p:sp>
        <p:nvSpPr>
          <p:cNvPr id="35" name="任意多边形 34"/>
          <p:cNvSpPr/>
          <p:nvPr/>
        </p:nvSpPr>
        <p:spPr>
          <a:xfrm>
            <a:off x="2477730" y="2503539"/>
            <a:ext cx="1850922" cy="1850922"/>
          </a:xfrm>
          <a:custGeom>
            <a:avLst/>
            <a:gdLst>
              <a:gd name="connsiteX0" fmla="*/ 1224116 w 2448232"/>
              <a:gd name="connsiteY0" fmla="*/ 0 h 2448232"/>
              <a:gd name="connsiteX1" fmla="*/ 2448232 w 2448232"/>
              <a:gd name="connsiteY1" fmla="*/ 1224116 h 2448232"/>
              <a:gd name="connsiteX2" fmla="*/ 1224116 w 2448232"/>
              <a:gd name="connsiteY2" fmla="*/ 2448232 h 2448232"/>
              <a:gd name="connsiteX3" fmla="*/ 0 w 2448232"/>
              <a:gd name="connsiteY3" fmla="*/ 1224116 h 2448232"/>
              <a:gd name="connsiteX4" fmla="*/ 1224116 w 2448232"/>
              <a:gd name="connsiteY4" fmla="*/ 0 h 244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8232" h="2448232">
                <a:moveTo>
                  <a:pt x="1224116" y="0"/>
                </a:moveTo>
                <a:cubicBezTo>
                  <a:pt x="1900177" y="0"/>
                  <a:pt x="2448232" y="548055"/>
                  <a:pt x="2448232" y="1224116"/>
                </a:cubicBezTo>
                <a:cubicBezTo>
                  <a:pt x="2448232" y="1900177"/>
                  <a:pt x="1900177" y="2448232"/>
                  <a:pt x="1224116" y="2448232"/>
                </a:cubicBezTo>
                <a:cubicBezTo>
                  <a:pt x="548055" y="2448232"/>
                  <a:pt x="0" y="1900177"/>
                  <a:pt x="0" y="1224116"/>
                </a:cubicBezTo>
                <a:cubicBezTo>
                  <a:pt x="0" y="548055"/>
                  <a:pt x="548055" y="0"/>
                  <a:pt x="1224116" y="0"/>
                </a:cubicBezTo>
                <a:close/>
              </a:path>
            </a:pathLst>
          </a:cu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72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4" name="任意多边形 33"/>
          <p:cNvSpPr/>
          <p:nvPr/>
        </p:nvSpPr>
        <p:spPr>
          <a:xfrm>
            <a:off x="1449028" y="1053346"/>
            <a:ext cx="9293943" cy="4751308"/>
          </a:xfrm>
          <a:custGeom>
            <a:avLst/>
            <a:gdLst>
              <a:gd name="connsiteX0" fmla="*/ 0 w 9293943"/>
              <a:gd name="connsiteY0" fmla="*/ 0 h 4751308"/>
              <a:gd name="connsiteX1" fmla="*/ 9293943 w 9293943"/>
              <a:gd name="connsiteY1" fmla="*/ 0 h 4751308"/>
              <a:gd name="connsiteX2" fmla="*/ 9293943 w 9293943"/>
              <a:gd name="connsiteY2" fmla="*/ 4751308 h 4751308"/>
              <a:gd name="connsiteX3" fmla="*/ 0 w 9293943"/>
              <a:gd name="connsiteY3" fmla="*/ 4751308 h 4751308"/>
              <a:gd name="connsiteX4" fmla="*/ 0 w 9293943"/>
              <a:gd name="connsiteY4" fmla="*/ 0 h 4751308"/>
              <a:gd name="connsiteX5" fmla="*/ 1943101 w 9293943"/>
              <a:gd name="connsiteY5" fmla="*/ 1151538 h 4751308"/>
              <a:gd name="connsiteX6" fmla="*/ 718985 w 9293943"/>
              <a:gd name="connsiteY6" fmla="*/ 2375654 h 4751308"/>
              <a:gd name="connsiteX7" fmla="*/ 1943101 w 9293943"/>
              <a:gd name="connsiteY7" fmla="*/ 3599770 h 4751308"/>
              <a:gd name="connsiteX8" fmla="*/ 3167217 w 9293943"/>
              <a:gd name="connsiteY8" fmla="*/ 2375654 h 4751308"/>
              <a:gd name="connsiteX9" fmla="*/ 1943101 w 9293943"/>
              <a:gd name="connsiteY9" fmla="*/ 1151538 h 475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93943" h="4751308">
                <a:moveTo>
                  <a:pt x="0" y="0"/>
                </a:moveTo>
                <a:lnTo>
                  <a:pt x="9293943" y="0"/>
                </a:lnTo>
                <a:lnTo>
                  <a:pt x="9293943" y="4751308"/>
                </a:lnTo>
                <a:lnTo>
                  <a:pt x="0" y="4751308"/>
                </a:lnTo>
                <a:lnTo>
                  <a:pt x="0" y="0"/>
                </a:lnTo>
                <a:close/>
                <a:moveTo>
                  <a:pt x="1943101" y="1151538"/>
                </a:moveTo>
                <a:cubicBezTo>
                  <a:pt x="1267040" y="1151538"/>
                  <a:pt x="718985" y="1699593"/>
                  <a:pt x="718985" y="2375654"/>
                </a:cubicBezTo>
                <a:cubicBezTo>
                  <a:pt x="718985" y="3051715"/>
                  <a:pt x="1267040" y="3599770"/>
                  <a:pt x="1943101" y="3599770"/>
                </a:cubicBezTo>
                <a:cubicBezTo>
                  <a:pt x="2619162" y="3599770"/>
                  <a:pt x="3167217" y="3051715"/>
                  <a:pt x="3167217" y="2375654"/>
                </a:cubicBezTo>
                <a:cubicBezTo>
                  <a:pt x="3167217" y="1699593"/>
                  <a:pt x="2619162" y="1151538"/>
                  <a:pt x="1943101" y="11515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6" name="文本框 21"/>
          <p:cNvSpPr txBox="1"/>
          <p:nvPr/>
        </p:nvSpPr>
        <p:spPr>
          <a:xfrm>
            <a:off x="4934695" y="3842013"/>
            <a:ext cx="5601798" cy="7512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Tx/>
              <a:buSzTx/>
              <a:buFontTx/>
              <a:buNone/>
              <a:defRPr/>
            </a:pPr>
            <a:r>
              <a:rPr lang="en-US" altLang="zh-CN" sz="110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The platform has a commodity warehouse and supplier management system, which audits and manages the food suppliers, controls them from the source, and eliminates the inferior products provided by unqualified suppliers...</a:t>
            </a:r>
            <a:endParaRPr kumimoji="0" lang="zh-CN" altLang="en-US"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7" name="矩形 36"/>
          <p:cNvSpPr/>
          <p:nvPr/>
        </p:nvSpPr>
        <p:spPr>
          <a:xfrm>
            <a:off x="4934695" y="3116226"/>
            <a:ext cx="3916680" cy="52197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28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Main Function Modules</a:t>
            </a:r>
            <a:endParaRPr kumimoji="0" lang="en-US" altLang="zh-CN" sz="28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38" name="TextBox 76"/>
          <p:cNvSpPr txBox="1"/>
          <p:nvPr/>
        </p:nvSpPr>
        <p:spPr>
          <a:xfrm>
            <a:off x="4934695" y="2469895"/>
            <a:ext cx="3545903" cy="645160"/>
          </a:xfrm>
          <a:prstGeom prst="rect">
            <a:avLst/>
          </a:prstGeom>
          <a:noFill/>
        </p:spPr>
        <p:txBody>
          <a:bodyPr wrap="square" rtlCol="0">
            <a:spAutoFit/>
          </a:bodyPr>
          <a:lstStyle/>
          <a:p>
            <a:pPr lvl="0">
              <a:defRPr/>
            </a:pPr>
            <a:r>
              <a:rPr lang="zh-CN" altLang="en-US" sz="36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主要功能模块</a:t>
            </a:r>
            <a:endParaRPr lang="zh-CN" altLang="en-US" sz="3600" dirty="0">
              <a:solidFill>
                <a:srgbClr val="0274A8"/>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ppt_w</p:attrName>
                                        </p:attrNameLst>
                                      </p:cBhvr>
                                      <p:tavLst>
                                        <p:tav tm="0">
                                          <p:val>
                                            <p:fltVal val="0"/>
                                          </p:val>
                                        </p:tav>
                                        <p:tav tm="100000">
                                          <p:val>
                                            <p:strVal val="#ppt_w"/>
                                          </p:val>
                                        </p:tav>
                                      </p:tavLst>
                                    </p:anim>
                                    <p:anim calcmode="lin" valueType="num">
                                      <p:cBhvr>
                                        <p:cTn id="26" dur="500" fill="hold"/>
                                        <p:tgtEl>
                                          <p:spTgt spid="36"/>
                                        </p:tgtEl>
                                        <p:attrNameLst>
                                          <p:attrName>ppt_h</p:attrName>
                                        </p:attrNameLst>
                                      </p:cBhvr>
                                      <p:tavLst>
                                        <p:tav tm="0">
                                          <p:val>
                                            <p:fltVal val="0"/>
                                          </p:val>
                                        </p:tav>
                                        <p:tav tm="100000">
                                          <p:val>
                                            <p:strVal val="#ppt_h"/>
                                          </p:val>
                                        </p:tav>
                                      </p:tavLst>
                                    </p:anim>
                                    <p:animEffect transition="in" filter="fade">
                                      <p:cBhvr>
                                        <p:cTn id="27" dur="500"/>
                                        <p:tgtEl>
                                          <p:spTgt spid="3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76"/>
          <p:cNvSpPr txBox="1"/>
          <p:nvPr/>
        </p:nvSpPr>
        <p:spPr>
          <a:xfrm>
            <a:off x="1083945" y="478155"/>
            <a:ext cx="23164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主要功能模块</a:t>
            </a:r>
            <a:endPar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67" name="文本框 66"/>
          <p:cNvSpPr txBox="1"/>
          <p:nvPr/>
        </p:nvSpPr>
        <p:spPr>
          <a:xfrm>
            <a:off x="1083945" y="232410"/>
            <a:ext cx="2797175" cy="26035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altLang="zh-CN" sz="110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Main Function Modules</a:t>
            </a:r>
            <a:endPar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68" name="等腰三角形 67"/>
          <p:cNvSpPr/>
          <p:nvPr/>
        </p:nvSpPr>
        <p:spPr>
          <a:xfrm rot="5400000" flipH="1">
            <a:off x="213995" y="252730"/>
            <a:ext cx="772795" cy="666115"/>
          </a:xfrm>
          <a:prstGeom prst="triangle">
            <a:avLst/>
          </a:pr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1" name="TextBox 76"/>
          <p:cNvSpPr txBox="1"/>
          <p:nvPr/>
        </p:nvSpPr>
        <p:spPr>
          <a:xfrm>
            <a:off x="1083881" y="1205930"/>
            <a:ext cx="3255860" cy="460375"/>
          </a:xfrm>
          <a:prstGeom prst="rect">
            <a:avLst/>
          </a:prstGeom>
          <a:solidFill>
            <a:srgbClr val="0274A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（一）基础信息库</a:t>
            </a:r>
            <a:endParaRPr kumimoji="0" lang="zh-CN" altLang="en-US" sz="2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2" name="文本框 21"/>
          <p:cNvSpPr txBox="1"/>
          <p:nvPr/>
        </p:nvSpPr>
        <p:spPr>
          <a:xfrm>
            <a:off x="1252855" y="1968500"/>
            <a:ext cx="6167120" cy="3415030"/>
          </a:xfrm>
          <a:prstGeom prst="rect">
            <a:avLst/>
          </a:prstGeom>
          <a:noFill/>
        </p:spPr>
        <p:txBody>
          <a:bodyPr wrap="square" rtlCol="0">
            <a:spAutoFit/>
          </a:bodyPr>
          <a:lstStyle/>
          <a:p>
            <a:pPr indent="457200" fontAlgn="auto">
              <a:lnSpc>
                <a:spcPct val="150000"/>
              </a:lnSpc>
            </a:pPr>
            <a:r>
              <a:rPr lang="zh-CN" altLang="en-US" dirty="0" smtClean="0">
                <a:solidFill>
                  <a:srgbClr val="FF0000"/>
                </a:solidFill>
              </a:rPr>
              <a:t>上级管理平台（或第三方平台）</a:t>
            </a:r>
            <a:r>
              <a:rPr lang="zh-CN" altLang="en-US" dirty="0" smtClean="0"/>
              <a:t>设有</a:t>
            </a:r>
            <a:r>
              <a:rPr lang="zh-CN" altLang="en-US" dirty="0"/>
              <a:t>商品库与供应商管理体系，对食材供应商进行审核管理，从源头上控制，杜绝不合格的供应商提供的劣质产品</a:t>
            </a:r>
            <a:r>
              <a:rPr lang="zh-CN" altLang="en-US" dirty="0" smtClean="0"/>
              <a:t>。秤端一键获取基础信息。</a:t>
            </a:r>
            <a:endParaRPr lang="zh-CN" altLang="en-US" dirty="0"/>
          </a:p>
          <a:p>
            <a:pPr indent="457200" fontAlgn="auto">
              <a:lnSpc>
                <a:spcPct val="150000"/>
              </a:lnSpc>
            </a:pPr>
            <a:r>
              <a:rPr lang="zh-CN" altLang="en-US" dirty="0"/>
              <a:t>食材供应商主要是指食材种植、加工、经营者（商场、超市、便利店、农产品集中交易市场）等渠道。</a:t>
            </a:r>
            <a:endParaRPr lang="zh-CN" altLang="en-US" dirty="0"/>
          </a:p>
          <a:p>
            <a:pPr indent="457200" fontAlgn="auto">
              <a:lnSpc>
                <a:spcPct val="150000"/>
              </a:lnSpc>
            </a:pPr>
            <a:r>
              <a:rPr lang="zh-CN" altLang="en-US" dirty="0"/>
              <a:t>供应商需提供供应商资质、每批次食材价格及溯源信息，检测报告及保质期信息。可开发对接协议与政府溯源平台对接，自动获取食品溯源信息。</a:t>
            </a:r>
            <a:endParaRPr lang="zh-CN" altLang="en-US" dirty="0"/>
          </a:p>
        </p:txBody>
      </p:sp>
      <p:pic>
        <p:nvPicPr>
          <p:cNvPr id="23" name="图片 22" descr="图片2"/>
          <p:cNvPicPr>
            <a:picLocks noChangeAspect="1"/>
          </p:cNvPicPr>
          <p:nvPr/>
        </p:nvPicPr>
        <p:blipFill>
          <a:blip r:embed="rId1" cstate="print"/>
          <a:stretch>
            <a:fillRect/>
          </a:stretch>
        </p:blipFill>
        <p:spPr>
          <a:xfrm>
            <a:off x="7495540" y="2154555"/>
            <a:ext cx="4664710" cy="3042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475865" y="1948815"/>
            <a:ext cx="5225415" cy="1719580"/>
            <a:chOff x="2848767" y="1555749"/>
            <a:chExt cx="3421859" cy="2060576"/>
          </a:xfrm>
        </p:grpSpPr>
        <p:sp>
          <p:nvSpPr>
            <p:cNvPr id="5" name="Freeform 5"/>
            <p:cNvSpPr/>
            <p:nvPr/>
          </p:nvSpPr>
          <p:spPr bwMode="auto">
            <a:xfrm>
              <a:off x="2882033" y="1621188"/>
              <a:ext cx="3363227" cy="1995137"/>
            </a:xfrm>
            <a:custGeom>
              <a:avLst/>
              <a:gdLst>
                <a:gd name="T0" fmla="*/ 1053 w 1119"/>
                <a:gd name="T1" fmla="*/ 149 h 609"/>
                <a:gd name="T2" fmla="*/ 1053 w 1119"/>
                <a:gd name="T3" fmla="*/ 41 h 609"/>
                <a:gd name="T4" fmla="*/ 1050 w 1119"/>
                <a:gd name="T5" fmla="*/ 25 h 609"/>
                <a:gd name="T6" fmla="*/ 1012 w 1119"/>
                <a:gd name="T7" fmla="*/ 0 h 609"/>
                <a:gd name="T8" fmla="*/ 209 w 1119"/>
                <a:gd name="T9" fmla="*/ 0 h 609"/>
                <a:gd name="T10" fmla="*/ 209 w 1119"/>
                <a:gd name="T11" fmla="*/ 0 h 609"/>
                <a:gd name="T12" fmla="*/ 201 w 1119"/>
                <a:gd name="T13" fmla="*/ 1 h 609"/>
                <a:gd name="T14" fmla="*/ 200 w 1119"/>
                <a:gd name="T15" fmla="*/ 1 h 609"/>
                <a:gd name="T16" fmla="*/ 196 w 1119"/>
                <a:gd name="T17" fmla="*/ 2 h 609"/>
                <a:gd name="T18" fmla="*/ 193 w 1119"/>
                <a:gd name="T19" fmla="*/ 3 h 609"/>
                <a:gd name="T20" fmla="*/ 190 w 1119"/>
                <a:gd name="T21" fmla="*/ 4 h 609"/>
                <a:gd name="T22" fmla="*/ 187 w 1119"/>
                <a:gd name="T23" fmla="*/ 6 h 609"/>
                <a:gd name="T24" fmla="*/ 184 w 1119"/>
                <a:gd name="T25" fmla="*/ 9 h 609"/>
                <a:gd name="T26" fmla="*/ 181 w 1119"/>
                <a:gd name="T27" fmla="*/ 11 h 609"/>
                <a:gd name="T28" fmla="*/ 178 w 1119"/>
                <a:gd name="T29" fmla="*/ 14 h 609"/>
                <a:gd name="T30" fmla="*/ 176 w 1119"/>
                <a:gd name="T31" fmla="*/ 17 h 609"/>
                <a:gd name="T32" fmla="*/ 174 w 1119"/>
                <a:gd name="T33" fmla="*/ 20 h 609"/>
                <a:gd name="T34" fmla="*/ 172 w 1119"/>
                <a:gd name="T35" fmla="*/ 24 h 609"/>
                <a:gd name="T36" fmla="*/ 171 w 1119"/>
                <a:gd name="T37" fmla="*/ 25 h 609"/>
                <a:gd name="T38" fmla="*/ 170 w 1119"/>
                <a:gd name="T39" fmla="*/ 29 h 609"/>
                <a:gd name="T40" fmla="*/ 169 w 1119"/>
                <a:gd name="T41" fmla="*/ 33 h 609"/>
                <a:gd name="T42" fmla="*/ 168 w 1119"/>
                <a:gd name="T43" fmla="*/ 37 h 609"/>
                <a:gd name="T44" fmla="*/ 168 w 1119"/>
                <a:gd name="T45" fmla="*/ 41 h 609"/>
                <a:gd name="T46" fmla="*/ 168 w 1119"/>
                <a:gd name="T47" fmla="*/ 41 h 609"/>
                <a:gd name="T48" fmla="*/ 168 w 1119"/>
                <a:gd name="T49" fmla="*/ 201 h 609"/>
                <a:gd name="T50" fmla="*/ 66 w 1119"/>
                <a:gd name="T51" fmla="*/ 236 h 609"/>
                <a:gd name="T52" fmla="*/ 59 w 1119"/>
                <a:gd name="T53" fmla="*/ 241 h 609"/>
                <a:gd name="T54" fmla="*/ 52 w 1119"/>
                <a:gd name="T55" fmla="*/ 248 h 609"/>
                <a:gd name="T56" fmla="*/ 46 w 1119"/>
                <a:gd name="T57" fmla="*/ 254 h 609"/>
                <a:gd name="T58" fmla="*/ 28 w 1119"/>
                <a:gd name="T59" fmla="*/ 277 h 609"/>
                <a:gd name="T60" fmla="*/ 23 w 1119"/>
                <a:gd name="T61" fmla="*/ 284 h 609"/>
                <a:gd name="T62" fmla="*/ 18 w 1119"/>
                <a:gd name="T63" fmla="*/ 292 h 609"/>
                <a:gd name="T64" fmla="*/ 14 w 1119"/>
                <a:gd name="T65" fmla="*/ 301 h 609"/>
                <a:gd name="T66" fmla="*/ 10 w 1119"/>
                <a:gd name="T67" fmla="*/ 311 h 609"/>
                <a:gd name="T68" fmla="*/ 7 w 1119"/>
                <a:gd name="T69" fmla="*/ 320 h 609"/>
                <a:gd name="T70" fmla="*/ 5 w 1119"/>
                <a:gd name="T71" fmla="*/ 329 h 609"/>
                <a:gd name="T72" fmla="*/ 3 w 1119"/>
                <a:gd name="T73" fmla="*/ 338 h 609"/>
                <a:gd name="T74" fmla="*/ 1 w 1119"/>
                <a:gd name="T75" fmla="*/ 347 h 609"/>
                <a:gd name="T76" fmla="*/ 0 w 1119"/>
                <a:gd name="T77" fmla="*/ 357 h 609"/>
                <a:gd name="T78" fmla="*/ 0 w 1119"/>
                <a:gd name="T79" fmla="*/ 370 h 609"/>
                <a:gd name="T80" fmla="*/ 81 w 1119"/>
                <a:gd name="T81" fmla="*/ 513 h 609"/>
                <a:gd name="T82" fmla="*/ 168 w 1119"/>
                <a:gd name="T83" fmla="*/ 538 h 609"/>
                <a:gd name="T84" fmla="*/ 168 w 1119"/>
                <a:gd name="T85" fmla="*/ 568 h 609"/>
                <a:gd name="T86" fmla="*/ 173 w 1119"/>
                <a:gd name="T87" fmla="*/ 587 h 609"/>
                <a:gd name="T88" fmla="*/ 179 w 1119"/>
                <a:gd name="T89" fmla="*/ 595 h 609"/>
                <a:gd name="T90" fmla="*/ 193 w 1119"/>
                <a:gd name="T91" fmla="*/ 606 h 609"/>
                <a:gd name="T92" fmla="*/ 209 w 1119"/>
                <a:gd name="T93" fmla="*/ 609 h 609"/>
                <a:gd name="T94" fmla="*/ 1012 w 1119"/>
                <a:gd name="T95" fmla="*/ 609 h 609"/>
                <a:gd name="T96" fmla="*/ 1048 w 1119"/>
                <a:gd name="T97" fmla="*/ 587 h 609"/>
                <a:gd name="T98" fmla="*/ 1053 w 1119"/>
                <a:gd name="T99" fmla="*/ 568 h 609"/>
                <a:gd name="T100" fmla="*/ 1053 w 1119"/>
                <a:gd name="T101" fmla="*/ 556 h 609"/>
                <a:gd name="T102" fmla="*/ 1119 w 1119"/>
                <a:gd name="T103" fmla="*/ 34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19" h="609">
                  <a:moveTo>
                    <a:pt x="1053" y="301"/>
                  </a:moveTo>
                  <a:cubicBezTo>
                    <a:pt x="1053" y="149"/>
                    <a:pt x="1053" y="149"/>
                    <a:pt x="1053" y="149"/>
                  </a:cubicBezTo>
                  <a:cubicBezTo>
                    <a:pt x="1053" y="41"/>
                    <a:pt x="1053" y="41"/>
                    <a:pt x="1053" y="41"/>
                  </a:cubicBezTo>
                  <a:cubicBezTo>
                    <a:pt x="1053" y="41"/>
                    <a:pt x="1053" y="41"/>
                    <a:pt x="1053" y="41"/>
                  </a:cubicBezTo>
                  <a:cubicBezTo>
                    <a:pt x="1053" y="39"/>
                    <a:pt x="1053" y="38"/>
                    <a:pt x="1053" y="37"/>
                  </a:cubicBezTo>
                  <a:cubicBezTo>
                    <a:pt x="1053" y="33"/>
                    <a:pt x="1052" y="29"/>
                    <a:pt x="1050" y="25"/>
                  </a:cubicBezTo>
                  <a:cubicBezTo>
                    <a:pt x="1047" y="17"/>
                    <a:pt x="1042" y="11"/>
                    <a:pt x="1035" y="7"/>
                  </a:cubicBezTo>
                  <a:cubicBezTo>
                    <a:pt x="1029" y="2"/>
                    <a:pt x="1021" y="0"/>
                    <a:pt x="1012" y="0"/>
                  </a:cubicBezTo>
                  <a:cubicBezTo>
                    <a:pt x="271" y="0"/>
                    <a:pt x="271" y="0"/>
                    <a:pt x="271" y="0"/>
                  </a:cubicBezTo>
                  <a:cubicBezTo>
                    <a:pt x="209" y="0"/>
                    <a:pt x="209" y="0"/>
                    <a:pt x="209" y="0"/>
                  </a:cubicBezTo>
                  <a:cubicBezTo>
                    <a:pt x="209" y="0"/>
                    <a:pt x="209" y="0"/>
                    <a:pt x="209" y="0"/>
                  </a:cubicBezTo>
                  <a:cubicBezTo>
                    <a:pt x="209" y="0"/>
                    <a:pt x="209" y="0"/>
                    <a:pt x="209" y="0"/>
                  </a:cubicBezTo>
                  <a:cubicBezTo>
                    <a:pt x="208" y="0"/>
                    <a:pt x="206" y="0"/>
                    <a:pt x="205" y="0"/>
                  </a:cubicBezTo>
                  <a:cubicBezTo>
                    <a:pt x="204" y="0"/>
                    <a:pt x="202" y="0"/>
                    <a:pt x="201" y="1"/>
                  </a:cubicBezTo>
                  <a:cubicBezTo>
                    <a:pt x="201" y="1"/>
                    <a:pt x="201" y="1"/>
                    <a:pt x="201" y="1"/>
                  </a:cubicBezTo>
                  <a:cubicBezTo>
                    <a:pt x="200" y="1"/>
                    <a:pt x="200" y="1"/>
                    <a:pt x="200" y="1"/>
                  </a:cubicBezTo>
                  <a:cubicBezTo>
                    <a:pt x="199" y="1"/>
                    <a:pt x="198" y="1"/>
                    <a:pt x="197" y="2"/>
                  </a:cubicBezTo>
                  <a:cubicBezTo>
                    <a:pt x="197" y="2"/>
                    <a:pt x="196" y="2"/>
                    <a:pt x="196" y="2"/>
                  </a:cubicBezTo>
                  <a:cubicBezTo>
                    <a:pt x="195" y="2"/>
                    <a:pt x="194" y="3"/>
                    <a:pt x="193" y="3"/>
                  </a:cubicBezTo>
                  <a:cubicBezTo>
                    <a:pt x="193" y="3"/>
                    <a:pt x="193" y="3"/>
                    <a:pt x="193" y="3"/>
                  </a:cubicBezTo>
                  <a:cubicBezTo>
                    <a:pt x="193" y="3"/>
                    <a:pt x="192" y="3"/>
                    <a:pt x="192" y="4"/>
                  </a:cubicBezTo>
                  <a:cubicBezTo>
                    <a:pt x="191" y="4"/>
                    <a:pt x="191" y="4"/>
                    <a:pt x="190" y="4"/>
                  </a:cubicBezTo>
                  <a:cubicBezTo>
                    <a:pt x="189" y="5"/>
                    <a:pt x="189" y="5"/>
                    <a:pt x="188" y="5"/>
                  </a:cubicBezTo>
                  <a:cubicBezTo>
                    <a:pt x="188" y="6"/>
                    <a:pt x="187" y="6"/>
                    <a:pt x="187" y="6"/>
                  </a:cubicBezTo>
                  <a:cubicBezTo>
                    <a:pt x="186" y="7"/>
                    <a:pt x="186" y="7"/>
                    <a:pt x="185" y="7"/>
                  </a:cubicBezTo>
                  <a:cubicBezTo>
                    <a:pt x="185" y="8"/>
                    <a:pt x="184" y="8"/>
                    <a:pt x="184" y="9"/>
                  </a:cubicBezTo>
                  <a:cubicBezTo>
                    <a:pt x="183" y="9"/>
                    <a:pt x="183" y="9"/>
                    <a:pt x="182" y="10"/>
                  </a:cubicBezTo>
                  <a:cubicBezTo>
                    <a:pt x="182" y="10"/>
                    <a:pt x="181" y="11"/>
                    <a:pt x="181" y="11"/>
                  </a:cubicBezTo>
                  <a:cubicBezTo>
                    <a:pt x="180" y="12"/>
                    <a:pt x="180" y="12"/>
                    <a:pt x="179" y="12"/>
                  </a:cubicBezTo>
                  <a:cubicBezTo>
                    <a:pt x="179" y="13"/>
                    <a:pt x="178" y="13"/>
                    <a:pt x="178" y="14"/>
                  </a:cubicBezTo>
                  <a:cubicBezTo>
                    <a:pt x="178" y="14"/>
                    <a:pt x="177" y="15"/>
                    <a:pt x="177" y="15"/>
                  </a:cubicBezTo>
                  <a:cubicBezTo>
                    <a:pt x="176" y="16"/>
                    <a:pt x="176" y="16"/>
                    <a:pt x="176" y="17"/>
                  </a:cubicBezTo>
                  <a:cubicBezTo>
                    <a:pt x="175" y="18"/>
                    <a:pt x="175" y="18"/>
                    <a:pt x="175" y="18"/>
                  </a:cubicBezTo>
                  <a:cubicBezTo>
                    <a:pt x="174" y="19"/>
                    <a:pt x="174" y="20"/>
                    <a:pt x="174" y="20"/>
                  </a:cubicBezTo>
                  <a:cubicBezTo>
                    <a:pt x="173" y="21"/>
                    <a:pt x="173" y="21"/>
                    <a:pt x="173" y="22"/>
                  </a:cubicBezTo>
                  <a:cubicBezTo>
                    <a:pt x="172" y="22"/>
                    <a:pt x="172" y="23"/>
                    <a:pt x="172" y="24"/>
                  </a:cubicBezTo>
                  <a:cubicBezTo>
                    <a:pt x="172" y="24"/>
                    <a:pt x="171" y="24"/>
                    <a:pt x="171" y="25"/>
                  </a:cubicBezTo>
                  <a:cubicBezTo>
                    <a:pt x="171" y="25"/>
                    <a:pt x="171" y="25"/>
                    <a:pt x="171" y="25"/>
                  </a:cubicBezTo>
                  <a:cubicBezTo>
                    <a:pt x="171" y="26"/>
                    <a:pt x="171" y="27"/>
                    <a:pt x="170" y="27"/>
                  </a:cubicBezTo>
                  <a:cubicBezTo>
                    <a:pt x="170" y="28"/>
                    <a:pt x="170" y="28"/>
                    <a:pt x="170" y="29"/>
                  </a:cubicBezTo>
                  <a:cubicBezTo>
                    <a:pt x="170" y="30"/>
                    <a:pt x="169" y="31"/>
                    <a:pt x="169" y="31"/>
                  </a:cubicBezTo>
                  <a:cubicBezTo>
                    <a:pt x="169" y="32"/>
                    <a:pt x="169" y="32"/>
                    <a:pt x="169" y="33"/>
                  </a:cubicBezTo>
                  <a:cubicBezTo>
                    <a:pt x="169" y="34"/>
                    <a:pt x="168" y="35"/>
                    <a:pt x="168" y="35"/>
                  </a:cubicBezTo>
                  <a:cubicBezTo>
                    <a:pt x="168" y="36"/>
                    <a:pt x="168" y="36"/>
                    <a:pt x="168" y="37"/>
                  </a:cubicBezTo>
                  <a:cubicBezTo>
                    <a:pt x="168" y="37"/>
                    <a:pt x="168" y="37"/>
                    <a:pt x="168" y="37"/>
                  </a:cubicBezTo>
                  <a:cubicBezTo>
                    <a:pt x="168" y="38"/>
                    <a:pt x="168" y="39"/>
                    <a:pt x="168" y="41"/>
                  </a:cubicBezTo>
                  <a:cubicBezTo>
                    <a:pt x="168" y="41"/>
                    <a:pt x="168" y="41"/>
                    <a:pt x="168" y="41"/>
                  </a:cubicBezTo>
                  <a:cubicBezTo>
                    <a:pt x="168" y="41"/>
                    <a:pt x="168" y="41"/>
                    <a:pt x="168" y="41"/>
                  </a:cubicBezTo>
                  <a:cubicBezTo>
                    <a:pt x="168" y="149"/>
                    <a:pt x="168" y="149"/>
                    <a:pt x="168" y="149"/>
                  </a:cubicBezTo>
                  <a:cubicBezTo>
                    <a:pt x="168" y="201"/>
                    <a:pt x="168" y="201"/>
                    <a:pt x="168" y="201"/>
                  </a:cubicBezTo>
                  <a:cubicBezTo>
                    <a:pt x="130" y="201"/>
                    <a:pt x="94" y="214"/>
                    <a:pt x="66" y="236"/>
                  </a:cubicBezTo>
                  <a:cubicBezTo>
                    <a:pt x="66" y="236"/>
                    <a:pt x="66" y="236"/>
                    <a:pt x="66" y="236"/>
                  </a:cubicBezTo>
                  <a:cubicBezTo>
                    <a:pt x="66" y="236"/>
                    <a:pt x="66" y="236"/>
                    <a:pt x="66" y="236"/>
                  </a:cubicBezTo>
                  <a:cubicBezTo>
                    <a:pt x="64" y="238"/>
                    <a:pt x="61" y="239"/>
                    <a:pt x="59" y="241"/>
                  </a:cubicBezTo>
                  <a:cubicBezTo>
                    <a:pt x="59" y="242"/>
                    <a:pt x="59" y="242"/>
                    <a:pt x="58" y="242"/>
                  </a:cubicBezTo>
                  <a:cubicBezTo>
                    <a:pt x="56" y="244"/>
                    <a:pt x="54" y="246"/>
                    <a:pt x="52" y="248"/>
                  </a:cubicBezTo>
                  <a:cubicBezTo>
                    <a:pt x="52" y="248"/>
                    <a:pt x="52" y="248"/>
                    <a:pt x="51" y="249"/>
                  </a:cubicBezTo>
                  <a:cubicBezTo>
                    <a:pt x="49" y="250"/>
                    <a:pt x="47" y="252"/>
                    <a:pt x="46" y="254"/>
                  </a:cubicBezTo>
                  <a:cubicBezTo>
                    <a:pt x="45" y="255"/>
                    <a:pt x="45" y="255"/>
                    <a:pt x="45" y="255"/>
                  </a:cubicBezTo>
                  <a:cubicBezTo>
                    <a:pt x="39" y="262"/>
                    <a:pt x="33" y="269"/>
                    <a:pt x="28" y="277"/>
                  </a:cubicBezTo>
                  <a:cubicBezTo>
                    <a:pt x="27" y="277"/>
                    <a:pt x="27" y="278"/>
                    <a:pt x="27" y="278"/>
                  </a:cubicBezTo>
                  <a:cubicBezTo>
                    <a:pt x="25" y="280"/>
                    <a:pt x="24" y="282"/>
                    <a:pt x="23" y="284"/>
                  </a:cubicBezTo>
                  <a:cubicBezTo>
                    <a:pt x="23" y="285"/>
                    <a:pt x="22" y="286"/>
                    <a:pt x="22" y="286"/>
                  </a:cubicBezTo>
                  <a:cubicBezTo>
                    <a:pt x="21" y="288"/>
                    <a:pt x="20" y="290"/>
                    <a:pt x="18" y="292"/>
                  </a:cubicBezTo>
                  <a:cubicBezTo>
                    <a:pt x="18" y="293"/>
                    <a:pt x="18" y="294"/>
                    <a:pt x="17" y="295"/>
                  </a:cubicBezTo>
                  <a:cubicBezTo>
                    <a:pt x="16" y="297"/>
                    <a:pt x="15" y="299"/>
                    <a:pt x="14" y="301"/>
                  </a:cubicBezTo>
                  <a:cubicBezTo>
                    <a:pt x="14" y="302"/>
                    <a:pt x="14" y="302"/>
                    <a:pt x="13" y="303"/>
                  </a:cubicBezTo>
                  <a:cubicBezTo>
                    <a:pt x="12" y="306"/>
                    <a:pt x="11" y="308"/>
                    <a:pt x="10" y="311"/>
                  </a:cubicBezTo>
                  <a:cubicBezTo>
                    <a:pt x="10" y="311"/>
                    <a:pt x="10" y="311"/>
                    <a:pt x="10" y="311"/>
                  </a:cubicBezTo>
                  <a:cubicBezTo>
                    <a:pt x="9" y="314"/>
                    <a:pt x="8" y="317"/>
                    <a:pt x="7" y="320"/>
                  </a:cubicBezTo>
                  <a:cubicBezTo>
                    <a:pt x="7" y="321"/>
                    <a:pt x="7" y="321"/>
                    <a:pt x="7" y="322"/>
                  </a:cubicBezTo>
                  <a:cubicBezTo>
                    <a:pt x="6" y="324"/>
                    <a:pt x="5" y="327"/>
                    <a:pt x="5" y="329"/>
                  </a:cubicBezTo>
                  <a:cubicBezTo>
                    <a:pt x="4" y="330"/>
                    <a:pt x="4" y="331"/>
                    <a:pt x="4" y="332"/>
                  </a:cubicBezTo>
                  <a:cubicBezTo>
                    <a:pt x="4" y="334"/>
                    <a:pt x="3" y="336"/>
                    <a:pt x="3" y="338"/>
                  </a:cubicBezTo>
                  <a:cubicBezTo>
                    <a:pt x="3" y="339"/>
                    <a:pt x="2" y="340"/>
                    <a:pt x="2" y="341"/>
                  </a:cubicBezTo>
                  <a:cubicBezTo>
                    <a:pt x="2" y="343"/>
                    <a:pt x="2" y="345"/>
                    <a:pt x="1" y="347"/>
                  </a:cubicBezTo>
                  <a:cubicBezTo>
                    <a:pt x="1" y="348"/>
                    <a:pt x="1" y="350"/>
                    <a:pt x="1" y="351"/>
                  </a:cubicBezTo>
                  <a:cubicBezTo>
                    <a:pt x="1" y="353"/>
                    <a:pt x="0" y="355"/>
                    <a:pt x="0" y="357"/>
                  </a:cubicBezTo>
                  <a:cubicBezTo>
                    <a:pt x="0" y="358"/>
                    <a:pt x="0" y="359"/>
                    <a:pt x="0" y="360"/>
                  </a:cubicBezTo>
                  <a:cubicBezTo>
                    <a:pt x="0" y="363"/>
                    <a:pt x="0" y="366"/>
                    <a:pt x="0" y="370"/>
                  </a:cubicBezTo>
                  <a:cubicBezTo>
                    <a:pt x="0" y="399"/>
                    <a:pt x="7" y="426"/>
                    <a:pt x="20" y="450"/>
                  </a:cubicBezTo>
                  <a:cubicBezTo>
                    <a:pt x="34" y="476"/>
                    <a:pt x="55" y="498"/>
                    <a:pt x="81" y="513"/>
                  </a:cubicBezTo>
                  <a:cubicBezTo>
                    <a:pt x="85" y="516"/>
                    <a:pt x="90" y="519"/>
                    <a:pt x="95" y="521"/>
                  </a:cubicBezTo>
                  <a:cubicBezTo>
                    <a:pt x="117" y="532"/>
                    <a:pt x="142" y="538"/>
                    <a:pt x="168" y="538"/>
                  </a:cubicBezTo>
                  <a:cubicBezTo>
                    <a:pt x="168" y="568"/>
                    <a:pt x="168" y="568"/>
                    <a:pt x="168" y="568"/>
                  </a:cubicBezTo>
                  <a:cubicBezTo>
                    <a:pt x="168" y="568"/>
                    <a:pt x="168" y="568"/>
                    <a:pt x="168" y="568"/>
                  </a:cubicBezTo>
                  <a:cubicBezTo>
                    <a:pt x="168" y="573"/>
                    <a:pt x="169" y="579"/>
                    <a:pt x="171" y="584"/>
                  </a:cubicBezTo>
                  <a:cubicBezTo>
                    <a:pt x="172" y="585"/>
                    <a:pt x="172" y="586"/>
                    <a:pt x="173" y="587"/>
                  </a:cubicBezTo>
                  <a:cubicBezTo>
                    <a:pt x="174" y="589"/>
                    <a:pt x="175" y="591"/>
                    <a:pt x="176" y="592"/>
                  </a:cubicBezTo>
                  <a:cubicBezTo>
                    <a:pt x="177" y="593"/>
                    <a:pt x="178" y="594"/>
                    <a:pt x="179" y="595"/>
                  </a:cubicBezTo>
                  <a:cubicBezTo>
                    <a:pt x="180" y="596"/>
                    <a:pt x="181" y="597"/>
                    <a:pt x="182" y="598"/>
                  </a:cubicBezTo>
                  <a:cubicBezTo>
                    <a:pt x="185" y="601"/>
                    <a:pt x="189" y="604"/>
                    <a:pt x="193" y="606"/>
                  </a:cubicBezTo>
                  <a:cubicBezTo>
                    <a:pt x="197" y="607"/>
                    <a:pt x="201" y="608"/>
                    <a:pt x="205" y="609"/>
                  </a:cubicBezTo>
                  <a:cubicBezTo>
                    <a:pt x="206" y="609"/>
                    <a:pt x="208" y="609"/>
                    <a:pt x="209" y="609"/>
                  </a:cubicBezTo>
                  <a:cubicBezTo>
                    <a:pt x="209" y="609"/>
                    <a:pt x="209" y="609"/>
                    <a:pt x="209" y="609"/>
                  </a:cubicBezTo>
                  <a:cubicBezTo>
                    <a:pt x="1012" y="609"/>
                    <a:pt x="1012" y="609"/>
                    <a:pt x="1012" y="609"/>
                  </a:cubicBezTo>
                  <a:cubicBezTo>
                    <a:pt x="1022" y="609"/>
                    <a:pt x="1031" y="605"/>
                    <a:pt x="1038" y="600"/>
                  </a:cubicBezTo>
                  <a:cubicBezTo>
                    <a:pt x="1042" y="596"/>
                    <a:pt x="1046" y="592"/>
                    <a:pt x="1048" y="587"/>
                  </a:cubicBezTo>
                  <a:cubicBezTo>
                    <a:pt x="1049" y="586"/>
                    <a:pt x="1050" y="585"/>
                    <a:pt x="1050" y="584"/>
                  </a:cubicBezTo>
                  <a:cubicBezTo>
                    <a:pt x="1052" y="579"/>
                    <a:pt x="1053" y="573"/>
                    <a:pt x="1053" y="568"/>
                  </a:cubicBezTo>
                  <a:cubicBezTo>
                    <a:pt x="1053" y="568"/>
                    <a:pt x="1053" y="568"/>
                    <a:pt x="1053" y="568"/>
                  </a:cubicBezTo>
                  <a:cubicBezTo>
                    <a:pt x="1053" y="556"/>
                    <a:pt x="1053" y="556"/>
                    <a:pt x="1053" y="556"/>
                  </a:cubicBezTo>
                  <a:cubicBezTo>
                    <a:pt x="1053" y="387"/>
                    <a:pt x="1053" y="387"/>
                    <a:pt x="1053" y="387"/>
                  </a:cubicBezTo>
                  <a:cubicBezTo>
                    <a:pt x="1119" y="344"/>
                    <a:pt x="1119" y="344"/>
                    <a:pt x="1119" y="344"/>
                  </a:cubicBezTo>
                  <a:lnTo>
                    <a:pt x="1053" y="301"/>
                  </a:ln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6" name="Freeform 6"/>
            <p:cNvSpPr/>
            <p:nvPr/>
          </p:nvSpPr>
          <p:spPr bwMode="auto">
            <a:xfrm>
              <a:off x="3162301" y="1555749"/>
              <a:ext cx="2895600" cy="1998663"/>
            </a:xfrm>
            <a:custGeom>
              <a:avLst/>
              <a:gdLst>
                <a:gd name="T0" fmla="*/ 844 w 886"/>
                <a:gd name="T1" fmla="*/ 610 h 610"/>
                <a:gd name="T2" fmla="*/ 41 w 886"/>
                <a:gd name="T3" fmla="*/ 610 h 610"/>
                <a:gd name="T4" fmla="*/ 0 w 886"/>
                <a:gd name="T5" fmla="*/ 569 h 610"/>
                <a:gd name="T6" fmla="*/ 0 w 886"/>
                <a:gd name="T7" fmla="*/ 42 h 610"/>
                <a:gd name="T8" fmla="*/ 41 w 886"/>
                <a:gd name="T9" fmla="*/ 0 h 610"/>
                <a:gd name="T10" fmla="*/ 844 w 886"/>
                <a:gd name="T11" fmla="*/ 0 h 610"/>
                <a:gd name="T12" fmla="*/ 886 w 886"/>
                <a:gd name="T13" fmla="*/ 42 h 610"/>
                <a:gd name="T14" fmla="*/ 886 w 886"/>
                <a:gd name="T15" fmla="*/ 569 h 610"/>
                <a:gd name="T16" fmla="*/ 844 w 886"/>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610">
                  <a:moveTo>
                    <a:pt x="844" y="610"/>
                  </a:moveTo>
                  <a:cubicBezTo>
                    <a:pt x="41" y="610"/>
                    <a:pt x="41" y="610"/>
                    <a:pt x="41" y="610"/>
                  </a:cubicBezTo>
                  <a:cubicBezTo>
                    <a:pt x="19" y="610"/>
                    <a:pt x="0" y="591"/>
                    <a:pt x="0" y="569"/>
                  </a:cubicBezTo>
                  <a:cubicBezTo>
                    <a:pt x="0" y="42"/>
                    <a:pt x="0" y="42"/>
                    <a:pt x="0" y="42"/>
                  </a:cubicBezTo>
                  <a:cubicBezTo>
                    <a:pt x="0" y="19"/>
                    <a:pt x="19" y="0"/>
                    <a:pt x="41" y="0"/>
                  </a:cubicBezTo>
                  <a:cubicBezTo>
                    <a:pt x="844" y="0"/>
                    <a:pt x="844" y="0"/>
                    <a:pt x="844" y="0"/>
                  </a:cubicBezTo>
                  <a:cubicBezTo>
                    <a:pt x="867" y="0"/>
                    <a:pt x="886" y="19"/>
                    <a:pt x="886" y="42"/>
                  </a:cubicBezTo>
                  <a:cubicBezTo>
                    <a:pt x="886" y="569"/>
                    <a:pt x="886" y="569"/>
                    <a:pt x="886" y="569"/>
                  </a:cubicBezTo>
                  <a:cubicBezTo>
                    <a:pt x="886" y="591"/>
                    <a:pt x="867" y="610"/>
                    <a:pt x="844" y="610"/>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Freeform 7"/>
            <p:cNvSpPr/>
            <p:nvPr/>
          </p:nvSpPr>
          <p:spPr bwMode="auto">
            <a:xfrm>
              <a:off x="6042026" y="2535237"/>
              <a:ext cx="228600" cy="298450"/>
            </a:xfrm>
            <a:custGeom>
              <a:avLst/>
              <a:gdLst>
                <a:gd name="T0" fmla="*/ 0 w 144"/>
                <a:gd name="T1" fmla="*/ 0 h 188"/>
                <a:gd name="T2" fmla="*/ 0 w 144"/>
                <a:gd name="T3" fmla="*/ 188 h 188"/>
                <a:gd name="T4" fmla="*/ 144 w 144"/>
                <a:gd name="T5" fmla="*/ 95 h 188"/>
                <a:gd name="T6" fmla="*/ 0 w 144"/>
                <a:gd name="T7" fmla="*/ 0 h 188"/>
              </a:gdLst>
              <a:ahLst/>
              <a:cxnLst>
                <a:cxn ang="0">
                  <a:pos x="T0" y="T1"/>
                </a:cxn>
                <a:cxn ang="0">
                  <a:pos x="T2" y="T3"/>
                </a:cxn>
                <a:cxn ang="0">
                  <a:pos x="T4" y="T5"/>
                </a:cxn>
                <a:cxn ang="0">
                  <a:pos x="T6" y="T7"/>
                </a:cxn>
              </a:cxnLst>
              <a:rect l="0" t="0" r="r" b="b"/>
              <a:pathLst>
                <a:path w="144" h="188">
                  <a:moveTo>
                    <a:pt x="0" y="0"/>
                  </a:moveTo>
                  <a:lnTo>
                    <a:pt x="0" y="188"/>
                  </a:lnTo>
                  <a:lnTo>
                    <a:pt x="144" y="95"/>
                  </a:lnTo>
                  <a:lnTo>
                    <a:pt x="0" y="0"/>
                  </a:lnTo>
                  <a:close/>
                </a:path>
              </a:pathLst>
            </a:custGeom>
            <a:solidFill>
              <a:schemeClr val="bg1">
                <a:lumMod val="95000"/>
              </a:schemeClr>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Freeform 8"/>
            <p:cNvSpPr/>
            <p:nvPr/>
          </p:nvSpPr>
          <p:spPr bwMode="auto">
            <a:xfrm>
              <a:off x="3162301" y="1555749"/>
              <a:ext cx="2895600" cy="1998663"/>
            </a:xfrm>
            <a:custGeom>
              <a:avLst/>
              <a:gdLst>
                <a:gd name="T0" fmla="*/ 103 w 886"/>
                <a:gd name="T1" fmla="*/ 0 h 610"/>
                <a:gd name="T2" fmla="*/ 41 w 886"/>
                <a:gd name="T3" fmla="*/ 0 h 610"/>
                <a:gd name="T4" fmla="*/ 0 w 886"/>
                <a:gd name="T5" fmla="*/ 42 h 610"/>
                <a:gd name="T6" fmla="*/ 0 w 886"/>
                <a:gd name="T7" fmla="*/ 569 h 610"/>
                <a:gd name="T8" fmla="*/ 41 w 886"/>
                <a:gd name="T9" fmla="*/ 610 h 610"/>
                <a:gd name="T10" fmla="*/ 844 w 886"/>
                <a:gd name="T11" fmla="*/ 610 h 610"/>
                <a:gd name="T12" fmla="*/ 886 w 886"/>
                <a:gd name="T13" fmla="*/ 569 h 610"/>
                <a:gd name="T14" fmla="*/ 886 w 886"/>
                <a:gd name="T15" fmla="*/ 557 h 610"/>
                <a:gd name="T16" fmla="*/ 103 w 886"/>
                <a:gd name="T1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610">
                  <a:moveTo>
                    <a:pt x="103" y="0"/>
                  </a:moveTo>
                  <a:cubicBezTo>
                    <a:pt x="41" y="0"/>
                    <a:pt x="41" y="0"/>
                    <a:pt x="41" y="0"/>
                  </a:cubicBezTo>
                  <a:cubicBezTo>
                    <a:pt x="19" y="0"/>
                    <a:pt x="0" y="19"/>
                    <a:pt x="0" y="42"/>
                  </a:cubicBezTo>
                  <a:cubicBezTo>
                    <a:pt x="0" y="569"/>
                    <a:pt x="0" y="569"/>
                    <a:pt x="0" y="569"/>
                  </a:cubicBezTo>
                  <a:cubicBezTo>
                    <a:pt x="0" y="591"/>
                    <a:pt x="19" y="610"/>
                    <a:pt x="41" y="610"/>
                  </a:cubicBezTo>
                  <a:cubicBezTo>
                    <a:pt x="844" y="610"/>
                    <a:pt x="844" y="610"/>
                    <a:pt x="844" y="610"/>
                  </a:cubicBezTo>
                  <a:cubicBezTo>
                    <a:pt x="867" y="610"/>
                    <a:pt x="886" y="591"/>
                    <a:pt x="886" y="569"/>
                  </a:cubicBezTo>
                  <a:cubicBezTo>
                    <a:pt x="886" y="557"/>
                    <a:pt x="886" y="557"/>
                    <a:pt x="886" y="557"/>
                  </a:cubicBezTo>
                  <a:cubicBezTo>
                    <a:pt x="208" y="570"/>
                    <a:pt x="115" y="147"/>
                    <a:pt x="103" y="0"/>
                  </a:cubicBezTo>
                  <a:close/>
                </a:path>
              </a:pathLst>
            </a:custGeom>
            <a:solidFill>
              <a:schemeClr val="bg1">
                <a:alpha val="64000"/>
              </a:schemeClr>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0" name="Freeform 10"/>
            <p:cNvSpPr/>
            <p:nvPr/>
          </p:nvSpPr>
          <p:spPr bwMode="auto">
            <a:xfrm>
              <a:off x="3162301" y="1555749"/>
              <a:ext cx="438150" cy="487363"/>
            </a:xfrm>
            <a:custGeom>
              <a:avLst/>
              <a:gdLst>
                <a:gd name="T0" fmla="*/ 0 w 134"/>
                <a:gd name="T1" fmla="*/ 42 h 149"/>
                <a:gd name="T2" fmla="*/ 0 w 134"/>
                <a:gd name="T3" fmla="*/ 149 h 149"/>
                <a:gd name="T4" fmla="*/ 134 w 134"/>
                <a:gd name="T5" fmla="*/ 149 h 149"/>
                <a:gd name="T6" fmla="*/ 103 w 134"/>
                <a:gd name="T7" fmla="*/ 0 h 149"/>
                <a:gd name="T8" fmla="*/ 41 w 134"/>
                <a:gd name="T9" fmla="*/ 0 h 149"/>
                <a:gd name="T10" fmla="*/ 37 w 134"/>
                <a:gd name="T11" fmla="*/ 1 h 149"/>
                <a:gd name="T12" fmla="*/ 0 w 134"/>
                <a:gd name="T13" fmla="*/ 42 h 149"/>
              </a:gdLst>
              <a:ahLst/>
              <a:cxnLst>
                <a:cxn ang="0">
                  <a:pos x="T0" y="T1"/>
                </a:cxn>
                <a:cxn ang="0">
                  <a:pos x="T2" y="T3"/>
                </a:cxn>
                <a:cxn ang="0">
                  <a:pos x="T4" y="T5"/>
                </a:cxn>
                <a:cxn ang="0">
                  <a:pos x="T6" y="T7"/>
                </a:cxn>
                <a:cxn ang="0">
                  <a:pos x="T8" y="T9"/>
                </a:cxn>
                <a:cxn ang="0">
                  <a:pos x="T10" y="T11"/>
                </a:cxn>
                <a:cxn ang="0">
                  <a:pos x="T12" y="T13"/>
                </a:cxn>
              </a:cxnLst>
              <a:rect l="0" t="0" r="r" b="b"/>
              <a:pathLst>
                <a:path w="134" h="149">
                  <a:moveTo>
                    <a:pt x="0" y="42"/>
                  </a:moveTo>
                  <a:cubicBezTo>
                    <a:pt x="0" y="149"/>
                    <a:pt x="0" y="149"/>
                    <a:pt x="0" y="149"/>
                  </a:cubicBezTo>
                  <a:cubicBezTo>
                    <a:pt x="134" y="149"/>
                    <a:pt x="134" y="149"/>
                    <a:pt x="134" y="149"/>
                  </a:cubicBezTo>
                  <a:cubicBezTo>
                    <a:pt x="114" y="90"/>
                    <a:pt x="106" y="37"/>
                    <a:pt x="103" y="0"/>
                  </a:cubicBezTo>
                  <a:cubicBezTo>
                    <a:pt x="41" y="0"/>
                    <a:pt x="41" y="0"/>
                    <a:pt x="41" y="0"/>
                  </a:cubicBezTo>
                  <a:cubicBezTo>
                    <a:pt x="40" y="0"/>
                    <a:pt x="39" y="1"/>
                    <a:pt x="37" y="1"/>
                  </a:cubicBezTo>
                  <a:cubicBezTo>
                    <a:pt x="16" y="3"/>
                    <a:pt x="0" y="20"/>
                    <a:pt x="0" y="42"/>
                  </a:cubicBezTo>
                  <a:close/>
                </a:path>
              </a:pathLst>
            </a:custGeom>
            <a:solidFill>
              <a:schemeClr val="bg1">
                <a:alpha val="10000"/>
              </a:schemeClr>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2" name="Freeform 12"/>
            <p:cNvSpPr/>
            <p:nvPr/>
          </p:nvSpPr>
          <p:spPr bwMode="auto">
            <a:xfrm>
              <a:off x="2848767" y="2328845"/>
              <a:ext cx="674059" cy="992242"/>
            </a:xfrm>
            <a:custGeom>
              <a:avLst/>
              <a:gdLst>
                <a:gd name="T0" fmla="*/ 66 w 278"/>
                <a:gd name="T1" fmla="*/ 0 h 303"/>
                <a:gd name="T2" fmla="*/ 0 w 278"/>
                <a:gd name="T3" fmla="*/ 134 h 303"/>
                <a:gd name="T4" fmla="*/ 168 w 278"/>
                <a:gd name="T5" fmla="*/ 303 h 303"/>
                <a:gd name="T6" fmla="*/ 278 w 278"/>
                <a:gd name="T7" fmla="*/ 262 h 303"/>
                <a:gd name="T8" fmla="*/ 66 w 278"/>
                <a:gd name="T9" fmla="*/ 0 h 303"/>
              </a:gdLst>
              <a:ahLst/>
              <a:cxnLst>
                <a:cxn ang="0">
                  <a:pos x="T0" y="T1"/>
                </a:cxn>
                <a:cxn ang="0">
                  <a:pos x="T2" y="T3"/>
                </a:cxn>
                <a:cxn ang="0">
                  <a:pos x="T4" y="T5"/>
                </a:cxn>
                <a:cxn ang="0">
                  <a:pos x="T6" y="T7"/>
                </a:cxn>
                <a:cxn ang="0">
                  <a:pos x="T8" y="T9"/>
                </a:cxn>
              </a:cxnLst>
              <a:rect l="0" t="0" r="r" b="b"/>
              <a:pathLst>
                <a:path w="278" h="303">
                  <a:moveTo>
                    <a:pt x="66" y="0"/>
                  </a:moveTo>
                  <a:cubicBezTo>
                    <a:pt x="26" y="31"/>
                    <a:pt x="0" y="80"/>
                    <a:pt x="0" y="134"/>
                  </a:cubicBezTo>
                  <a:cubicBezTo>
                    <a:pt x="0" y="227"/>
                    <a:pt x="75" y="303"/>
                    <a:pt x="168" y="303"/>
                  </a:cubicBezTo>
                  <a:cubicBezTo>
                    <a:pt x="210" y="303"/>
                    <a:pt x="249" y="287"/>
                    <a:pt x="278" y="262"/>
                  </a:cubicBezTo>
                  <a:cubicBezTo>
                    <a:pt x="164" y="186"/>
                    <a:pt x="101" y="88"/>
                    <a:pt x="66" y="0"/>
                  </a:cubicBezTo>
                  <a:close/>
                </a:path>
              </a:pathLst>
            </a:custGeom>
            <a:solidFill>
              <a:schemeClr val="bg1">
                <a:alpha val="10000"/>
              </a:schemeClr>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sp>
        <p:nvSpPr>
          <p:cNvPr id="19" name="Oval 11"/>
          <p:cNvSpPr>
            <a:spLocks noChangeArrowheads="1"/>
          </p:cNvSpPr>
          <p:nvPr/>
        </p:nvSpPr>
        <p:spPr bwMode="auto">
          <a:xfrm>
            <a:off x="2509788" y="2535299"/>
            <a:ext cx="1030609" cy="1036575"/>
          </a:xfrm>
          <a:prstGeom prst="ellipse">
            <a:avLst/>
          </a:prstGeom>
          <a:solidFill>
            <a:schemeClr val="accent1"/>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60" name="Inhaltsplatzhalter 4"/>
          <p:cNvSpPr txBox="1"/>
          <p:nvPr/>
        </p:nvSpPr>
        <p:spPr>
          <a:xfrm>
            <a:off x="3874770" y="2185675"/>
            <a:ext cx="3431540" cy="1246495"/>
          </a:xfrm>
          <a:prstGeom prst="rect">
            <a:avLst/>
          </a:prstGeom>
        </p:spPr>
        <p:txBody>
          <a:bodyPr wrap="square" lIns="0" tIns="0" rIns="0" bIns="0" anchor="ctr">
            <a:spAutoFit/>
          </a:bodyPr>
          <a:lstStyle>
            <a:lvl1pPr marL="273050" indent="-273050" algn="l" defTabSz="913765"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20" indent="-273050" algn="l" defTabSz="913765"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70" indent="-177800" algn="l" defTabSz="913765"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370" indent="-17780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240" indent="-179070" algn="l" defTabSz="913765"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fontAlgn="auto">
              <a:lnSpc>
                <a:spcPct val="150000"/>
              </a:lnSpc>
              <a:spcAft>
                <a:spcPts val="1200"/>
              </a:spcAft>
              <a:buNone/>
            </a:pPr>
            <a:r>
              <a:rPr lang="en-US" sz="1800" dirty="0" err="1">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厨师可通过APP制作订单，通过微信直接给供应商下单或申请采购</a:t>
            </a:r>
            <a:r>
              <a:rPr lang="en-US" sz="1800" dirty="0" smtClean="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a:t>
            </a:r>
            <a:r>
              <a:rPr lang="zh-CN" altLang="en-US" sz="1800" dirty="0" smtClean="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或</a:t>
            </a:r>
            <a:r>
              <a:rPr lang="en-US" sz="1800" dirty="0" err="1" smtClean="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由采购部统一给供应商下单</a:t>
            </a:r>
            <a:endParaRPr lang="en-US" sz="1800" dirty="0">
              <a:solidFill>
                <a:schemeClr val="bg1">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71" name="Group 70"/>
          <p:cNvGrpSpPr/>
          <p:nvPr/>
        </p:nvGrpSpPr>
        <p:grpSpPr>
          <a:xfrm>
            <a:off x="2679065" y="2710815"/>
            <a:ext cx="699770" cy="683260"/>
            <a:chOff x="5305425" y="1893888"/>
            <a:chExt cx="614363" cy="600075"/>
          </a:xfrm>
          <a:solidFill>
            <a:schemeClr val="bg1"/>
          </a:solidFill>
        </p:grpSpPr>
        <p:sp>
          <p:nvSpPr>
            <p:cNvPr id="72" name="Freeform 153"/>
            <p:cNvSpPr>
              <a:spLocks noEditPoints="1"/>
            </p:cNvSpPr>
            <p:nvPr/>
          </p:nvSpPr>
          <p:spPr bwMode="auto">
            <a:xfrm>
              <a:off x="5484813" y="1992313"/>
              <a:ext cx="434975" cy="228600"/>
            </a:xfrm>
            <a:custGeom>
              <a:avLst/>
              <a:gdLst>
                <a:gd name="T0" fmla="*/ 403 w 2470"/>
                <a:gd name="T1" fmla="*/ 911 h 1295"/>
                <a:gd name="T2" fmla="*/ 471 w 2470"/>
                <a:gd name="T3" fmla="*/ 1140 h 1295"/>
                <a:gd name="T4" fmla="*/ 2013 w 2470"/>
                <a:gd name="T5" fmla="*/ 1140 h 1295"/>
                <a:gd name="T6" fmla="*/ 2080 w 2470"/>
                <a:gd name="T7" fmla="*/ 911 h 1295"/>
                <a:gd name="T8" fmla="*/ 403 w 2470"/>
                <a:gd name="T9" fmla="*/ 911 h 1295"/>
                <a:gd name="T10" fmla="*/ 291 w 2470"/>
                <a:gd name="T11" fmla="*/ 533 h 1295"/>
                <a:gd name="T12" fmla="*/ 356 w 2470"/>
                <a:gd name="T13" fmla="*/ 762 h 1295"/>
                <a:gd name="T14" fmla="*/ 2117 w 2470"/>
                <a:gd name="T15" fmla="*/ 762 h 1295"/>
                <a:gd name="T16" fmla="*/ 2184 w 2470"/>
                <a:gd name="T17" fmla="*/ 533 h 1295"/>
                <a:gd name="T18" fmla="*/ 291 w 2470"/>
                <a:gd name="T19" fmla="*/ 533 h 1295"/>
                <a:gd name="T20" fmla="*/ 181 w 2470"/>
                <a:gd name="T21" fmla="*/ 149 h 1295"/>
                <a:gd name="T22" fmla="*/ 247 w 2470"/>
                <a:gd name="T23" fmla="*/ 378 h 1295"/>
                <a:gd name="T24" fmla="*/ 2228 w 2470"/>
                <a:gd name="T25" fmla="*/ 378 h 1295"/>
                <a:gd name="T26" fmla="*/ 2296 w 2470"/>
                <a:gd name="T27" fmla="*/ 149 h 1295"/>
                <a:gd name="T28" fmla="*/ 181 w 2470"/>
                <a:gd name="T29" fmla="*/ 149 h 1295"/>
                <a:gd name="T30" fmla="*/ 77 w 2470"/>
                <a:gd name="T31" fmla="*/ 0 h 1295"/>
                <a:gd name="T32" fmla="*/ 2391 w 2470"/>
                <a:gd name="T33" fmla="*/ 0 h 1295"/>
                <a:gd name="T34" fmla="*/ 2412 w 2470"/>
                <a:gd name="T35" fmla="*/ 2 h 1295"/>
                <a:gd name="T36" fmla="*/ 2429 w 2470"/>
                <a:gd name="T37" fmla="*/ 9 h 1295"/>
                <a:gd name="T38" fmla="*/ 2443 w 2470"/>
                <a:gd name="T39" fmla="*/ 17 h 1295"/>
                <a:gd name="T40" fmla="*/ 2454 w 2470"/>
                <a:gd name="T41" fmla="*/ 29 h 1295"/>
                <a:gd name="T42" fmla="*/ 2462 w 2470"/>
                <a:gd name="T43" fmla="*/ 41 h 1295"/>
                <a:gd name="T44" fmla="*/ 2467 w 2470"/>
                <a:gd name="T45" fmla="*/ 55 h 1295"/>
                <a:gd name="T46" fmla="*/ 2470 w 2470"/>
                <a:gd name="T47" fmla="*/ 70 h 1295"/>
                <a:gd name="T48" fmla="*/ 2468 w 2470"/>
                <a:gd name="T49" fmla="*/ 84 h 1295"/>
                <a:gd name="T50" fmla="*/ 2465 w 2470"/>
                <a:gd name="T51" fmla="*/ 97 h 1295"/>
                <a:gd name="T52" fmla="*/ 2139 w 2470"/>
                <a:gd name="T53" fmla="*/ 1243 h 1295"/>
                <a:gd name="T54" fmla="*/ 2132 w 2470"/>
                <a:gd name="T55" fmla="*/ 1260 h 1295"/>
                <a:gd name="T56" fmla="*/ 2120 w 2470"/>
                <a:gd name="T57" fmla="*/ 1274 h 1295"/>
                <a:gd name="T58" fmla="*/ 2106 w 2470"/>
                <a:gd name="T59" fmla="*/ 1286 h 1295"/>
                <a:gd name="T60" fmla="*/ 2086 w 2470"/>
                <a:gd name="T61" fmla="*/ 1292 h 1295"/>
                <a:gd name="T62" fmla="*/ 2065 w 2470"/>
                <a:gd name="T63" fmla="*/ 1295 h 1295"/>
                <a:gd name="T64" fmla="*/ 411 w 2470"/>
                <a:gd name="T65" fmla="*/ 1295 h 1295"/>
                <a:gd name="T66" fmla="*/ 390 w 2470"/>
                <a:gd name="T67" fmla="*/ 1292 h 1295"/>
                <a:gd name="T68" fmla="*/ 371 w 2470"/>
                <a:gd name="T69" fmla="*/ 1286 h 1295"/>
                <a:gd name="T70" fmla="*/ 355 w 2470"/>
                <a:gd name="T71" fmla="*/ 1274 h 1295"/>
                <a:gd name="T72" fmla="*/ 344 w 2470"/>
                <a:gd name="T73" fmla="*/ 1260 h 1295"/>
                <a:gd name="T74" fmla="*/ 337 w 2470"/>
                <a:gd name="T75" fmla="*/ 1243 h 1295"/>
                <a:gd name="T76" fmla="*/ 3 w 2470"/>
                <a:gd name="T77" fmla="*/ 97 h 1295"/>
                <a:gd name="T78" fmla="*/ 0 w 2470"/>
                <a:gd name="T79" fmla="*/ 73 h 1295"/>
                <a:gd name="T80" fmla="*/ 2 w 2470"/>
                <a:gd name="T81" fmla="*/ 53 h 1295"/>
                <a:gd name="T82" fmla="*/ 9 w 2470"/>
                <a:gd name="T83" fmla="*/ 35 h 1295"/>
                <a:gd name="T84" fmla="*/ 20 w 2470"/>
                <a:gd name="T85" fmla="*/ 20 h 1295"/>
                <a:gd name="T86" fmla="*/ 36 w 2470"/>
                <a:gd name="T87" fmla="*/ 10 h 1295"/>
                <a:gd name="T88" fmla="*/ 55 w 2470"/>
                <a:gd name="T89" fmla="*/ 2 h 1295"/>
                <a:gd name="T90" fmla="*/ 77 w 2470"/>
                <a:gd name="T91" fmla="*/ 0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0" h="1295">
                  <a:moveTo>
                    <a:pt x="403" y="911"/>
                  </a:moveTo>
                  <a:lnTo>
                    <a:pt x="471" y="1140"/>
                  </a:lnTo>
                  <a:lnTo>
                    <a:pt x="2013" y="1140"/>
                  </a:lnTo>
                  <a:lnTo>
                    <a:pt x="2080" y="911"/>
                  </a:lnTo>
                  <a:lnTo>
                    <a:pt x="403" y="911"/>
                  </a:lnTo>
                  <a:close/>
                  <a:moveTo>
                    <a:pt x="291" y="533"/>
                  </a:moveTo>
                  <a:lnTo>
                    <a:pt x="356" y="762"/>
                  </a:lnTo>
                  <a:lnTo>
                    <a:pt x="2117" y="762"/>
                  </a:lnTo>
                  <a:lnTo>
                    <a:pt x="2184" y="533"/>
                  </a:lnTo>
                  <a:lnTo>
                    <a:pt x="291" y="533"/>
                  </a:lnTo>
                  <a:close/>
                  <a:moveTo>
                    <a:pt x="181" y="149"/>
                  </a:moveTo>
                  <a:lnTo>
                    <a:pt x="247" y="378"/>
                  </a:lnTo>
                  <a:lnTo>
                    <a:pt x="2228" y="378"/>
                  </a:lnTo>
                  <a:lnTo>
                    <a:pt x="2296" y="149"/>
                  </a:lnTo>
                  <a:lnTo>
                    <a:pt x="181" y="149"/>
                  </a:lnTo>
                  <a:close/>
                  <a:moveTo>
                    <a:pt x="77" y="0"/>
                  </a:moveTo>
                  <a:lnTo>
                    <a:pt x="2391" y="0"/>
                  </a:lnTo>
                  <a:lnTo>
                    <a:pt x="2412" y="2"/>
                  </a:lnTo>
                  <a:lnTo>
                    <a:pt x="2429" y="9"/>
                  </a:lnTo>
                  <a:lnTo>
                    <a:pt x="2443" y="17"/>
                  </a:lnTo>
                  <a:lnTo>
                    <a:pt x="2454" y="29"/>
                  </a:lnTo>
                  <a:lnTo>
                    <a:pt x="2462" y="41"/>
                  </a:lnTo>
                  <a:lnTo>
                    <a:pt x="2467" y="55"/>
                  </a:lnTo>
                  <a:lnTo>
                    <a:pt x="2470" y="70"/>
                  </a:lnTo>
                  <a:lnTo>
                    <a:pt x="2468" y="84"/>
                  </a:lnTo>
                  <a:lnTo>
                    <a:pt x="2465" y="97"/>
                  </a:lnTo>
                  <a:lnTo>
                    <a:pt x="2139" y="1243"/>
                  </a:lnTo>
                  <a:lnTo>
                    <a:pt x="2132" y="1260"/>
                  </a:lnTo>
                  <a:lnTo>
                    <a:pt x="2120" y="1274"/>
                  </a:lnTo>
                  <a:lnTo>
                    <a:pt x="2106" y="1286"/>
                  </a:lnTo>
                  <a:lnTo>
                    <a:pt x="2086" y="1292"/>
                  </a:lnTo>
                  <a:lnTo>
                    <a:pt x="2065" y="1295"/>
                  </a:lnTo>
                  <a:lnTo>
                    <a:pt x="411" y="1295"/>
                  </a:lnTo>
                  <a:lnTo>
                    <a:pt x="390" y="1292"/>
                  </a:lnTo>
                  <a:lnTo>
                    <a:pt x="371" y="1286"/>
                  </a:lnTo>
                  <a:lnTo>
                    <a:pt x="355" y="1274"/>
                  </a:lnTo>
                  <a:lnTo>
                    <a:pt x="344" y="1260"/>
                  </a:lnTo>
                  <a:lnTo>
                    <a:pt x="337" y="1243"/>
                  </a:lnTo>
                  <a:lnTo>
                    <a:pt x="3" y="97"/>
                  </a:lnTo>
                  <a:lnTo>
                    <a:pt x="0" y="73"/>
                  </a:lnTo>
                  <a:lnTo>
                    <a:pt x="2" y="53"/>
                  </a:lnTo>
                  <a:lnTo>
                    <a:pt x="9" y="35"/>
                  </a:lnTo>
                  <a:lnTo>
                    <a:pt x="20" y="20"/>
                  </a:lnTo>
                  <a:lnTo>
                    <a:pt x="36" y="10"/>
                  </a:lnTo>
                  <a:lnTo>
                    <a:pt x="55" y="2"/>
                  </a:lnTo>
                  <a:lnTo>
                    <a:pt x="77" y="0"/>
                  </a:lnTo>
                  <a:close/>
                </a:path>
              </a:pathLst>
            </a:custGeom>
            <a:grpFill/>
            <a:ln w="0">
              <a:noFill/>
              <a:prstDash val="solid"/>
              <a:round/>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3" name="Freeform 154"/>
            <p:cNvSpPr/>
            <p:nvPr/>
          </p:nvSpPr>
          <p:spPr bwMode="auto">
            <a:xfrm>
              <a:off x="5305425" y="1893888"/>
              <a:ext cx="544513" cy="393700"/>
            </a:xfrm>
            <a:custGeom>
              <a:avLst/>
              <a:gdLst>
                <a:gd name="T0" fmla="*/ 0 w 3086"/>
                <a:gd name="T1" fmla="*/ 0 h 2234"/>
                <a:gd name="T2" fmla="*/ 610 w 3086"/>
                <a:gd name="T3" fmla="*/ 0 h 2234"/>
                <a:gd name="T4" fmla="*/ 628 w 3086"/>
                <a:gd name="T5" fmla="*/ 2 h 2234"/>
                <a:gd name="T6" fmla="*/ 643 w 3086"/>
                <a:gd name="T7" fmla="*/ 7 h 2234"/>
                <a:gd name="T8" fmla="*/ 657 w 3086"/>
                <a:gd name="T9" fmla="*/ 16 h 2234"/>
                <a:gd name="T10" fmla="*/ 669 w 3086"/>
                <a:gd name="T11" fmla="*/ 27 h 2234"/>
                <a:gd name="T12" fmla="*/ 677 w 3086"/>
                <a:gd name="T13" fmla="*/ 42 h 2234"/>
                <a:gd name="T14" fmla="*/ 684 w 3086"/>
                <a:gd name="T15" fmla="*/ 59 h 2234"/>
                <a:gd name="T16" fmla="*/ 1187 w 3086"/>
                <a:gd name="T17" fmla="*/ 2079 h 2234"/>
                <a:gd name="T18" fmla="*/ 3086 w 3086"/>
                <a:gd name="T19" fmla="*/ 2079 h 2234"/>
                <a:gd name="T20" fmla="*/ 3086 w 3086"/>
                <a:gd name="T21" fmla="*/ 2234 h 2234"/>
                <a:gd name="T22" fmla="*/ 1127 w 3086"/>
                <a:gd name="T23" fmla="*/ 2234 h 2234"/>
                <a:gd name="T24" fmla="*/ 1110 w 3086"/>
                <a:gd name="T25" fmla="*/ 2232 h 2234"/>
                <a:gd name="T26" fmla="*/ 1093 w 3086"/>
                <a:gd name="T27" fmla="*/ 2227 h 2234"/>
                <a:gd name="T28" fmla="*/ 1079 w 3086"/>
                <a:gd name="T29" fmla="*/ 2218 h 2234"/>
                <a:gd name="T30" fmla="*/ 1068 w 3086"/>
                <a:gd name="T31" fmla="*/ 2207 h 2234"/>
                <a:gd name="T32" fmla="*/ 1059 w 3086"/>
                <a:gd name="T33" fmla="*/ 2192 h 2234"/>
                <a:gd name="T34" fmla="*/ 1054 w 3086"/>
                <a:gd name="T35" fmla="*/ 2175 h 2234"/>
                <a:gd name="T36" fmla="*/ 549 w 3086"/>
                <a:gd name="T37" fmla="*/ 149 h 2234"/>
                <a:gd name="T38" fmla="*/ 0 w 3086"/>
                <a:gd name="T39" fmla="*/ 149 h 2234"/>
                <a:gd name="T40" fmla="*/ 0 w 3086"/>
                <a:gd name="T41" fmla="*/ 0 h 2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86" h="2234">
                  <a:moveTo>
                    <a:pt x="0" y="0"/>
                  </a:moveTo>
                  <a:lnTo>
                    <a:pt x="610" y="0"/>
                  </a:lnTo>
                  <a:lnTo>
                    <a:pt x="628" y="2"/>
                  </a:lnTo>
                  <a:lnTo>
                    <a:pt x="643" y="7"/>
                  </a:lnTo>
                  <a:lnTo>
                    <a:pt x="657" y="16"/>
                  </a:lnTo>
                  <a:lnTo>
                    <a:pt x="669" y="27"/>
                  </a:lnTo>
                  <a:lnTo>
                    <a:pt x="677" y="42"/>
                  </a:lnTo>
                  <a:lnTo>
                    <a:pt x="684" y="59"/>
                  </a:lnTo>
                  <a:lnTo>
                    <a:pt x="1187" y="2079"/>
                  </a:lnTo>
                  <a:lnTo>
                    <a:pt x="3086" y="2079"/>
                  </a:lnTo>
                  <a:lnTo>
                    <a:pt x="3086" y="2234"/>
                  </a:lnTo>
                  <a:lnTo>
                    <a:pt x="1127" y="2234"/>
                  </a:lnTo>
                  <a:lnTo>
                    <a:pt x="1110" y="2232"/>
                  </a:lnTo>
                  <a:lnTo>
                    <a:pt x="1093" y="2227"/>
                  </a:lnTo>
                  <a:lnTo>
                    <a:pt x="1079" y="2218"/>
                  </a:lnTo>
                  <a:lnTo>
                    <a:pt x="1068" y="2207"/>
                  </a:lnTo>
                  <a:lnTo>
                    <a:pt x="1059" y="2192"/>
                  </a:lnTo>
                  <a:lnTo>
                    <a:pt x="1054" y="2175"/>
                  </a:lnTo>
                  <a:lnTo>
                    <a:pt x="549" y="149"/>
                  </a:lnTo>
                  <a:lnTo>
                    <a:pt x="0" y="149"/>
                  </a:lnTo>
                  <a:lnTo>
                    <a:pt x="0" y="0"/>
                  </a:lnTo>
                  <a:close/>
                </a:path>
              </a:pathLst>
            </a:custGeom>
            <a:grpFill/>
            <a:ln w="0">
              <a:noFill/>
              <a:prstDash val="solid"/>
              <a:round/>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4" name="Rectangle 155"/>
            <p:cNvSpPr>
              <a:spLocks noChangeArrowheads="1"/>
            </p:cNvSpPr>
            <p:nvPr/>
          </p:nvSpPr>
          <p:spPr bwMode="auto">
            <a:xfrm>
              <a:off x="5503863" y="2328863"/>
              <a:ext cx="304800" cy="25400"/>
            </a:xfrm>
            <a:prstGeom prst="rect">
              <a:avLst/>
            </a:prstGeom>
            <a:grpFill/>
            <a:ln w="0">
              <a:noFill/>
              <a:prstDash val="solid"/>
              <a:miter lim="800000"/>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5" name="Freeform 156"/>
            <p:cNvSpPr>
              <a:spLocks noEditPoints="1"/>
            </p:cNvSpPr>
            <p:nvPr/>
          </p:nvSpPr>
          <p:spPr bwMode="auto">
            <a:xfrm>
              <a:off x="5741988" y="2389188"/>
              <a:ext cx="103188" cy="104775"/>
            </a:xfrm>
            <a:custGeom>
              <a:avLst/>
              <a:gdLst>
                <a:gd name="T0" fmla="*/ 267 w 592"/>
                <a:gd name="T1" fmla="*/ 158 h 591"/>
                <a:gd name="T2" fmla="*/ 216 w 592"/>
                <a:gd name="T3" fmla="*/ 180 h 591"/>
                <a:gd name="T4" fmla="*/ 179 w 592"/>
                <a:gd name="T5" fmla="*/ 219 h 591"/>
                <a:gd name="T6" fmla="*/ 159 w 592"/>
                <a:gd name="T7" fmla="*/ 269 h 591"/>
                <a:gd name="T8" fmla="*/ 159 w 592"/>
                <a:gd name="T9" fmla="*/ 322 h 591"/>
                <a:gd name="T10" fmla="*/ 181 w 592"/>
                <a:gd name="T11" fmla="*/ 372 h 591"/>
                <a:gd name="T12" fmla="*/ 219 w 592"/>
                <a:gd name="T13" fmla="*/ 411 h 591"/>
                <a:gd name="T14" fmla="*/ 269 w 592"/>
                <a:gd name="T15" fmla="*/ 433 h 591"/>
                <a:gd name="T16" fmla="*/ 324 w 592"/>
                <a:gd name="T17" fmla="*/ 433 h 591"/>
                <a:gd name="T18" fmla="*/ 373 w 592"/>
                <a:gd name="T19" fmla="*/ 411 h 591"/>
                <a:gd name="T20" fmla="*/ 413 w 592"/>
                <a:gd name="T21" fmla="*/ 372 h 591"/>
                <a:gd name="T22" fmla="*/ 435 w 592"/>
                <a:gd name="T23" fmla="*/ 322 h 591"/>
                <a:gd name="T24" fmla="*/ 435 w 592"/>
                <a:gd name="T25" fmla="*/ 269 h 591"/>
                <a:gd name="T26" fmla="*/ 414 w 592"/>
                <a:gd name="T27" fmla="*/ 219 h 591"/>
                <a:gd name="T28" fmla="*/ 377 w 592"/>
                <a:gd name="T29" fmla="*/ 180 h 591"/>
                <a:gd name="T30" fmla="*/ 326 w 592"/>
                <a:gd name="T31" fmla="*/ 158 h 591"/>
                <a:gd name="T32" fmla="*/ 296 w 592"/>
                <a:gd name="T33" fmla="*/ 0 h 591"/>
                <a:gd name="T34" fmla="*/ 382 w 592"/>
                <a:gd name="T35" fmla="*/ 12 h 591"/>
                <a:gd name="T36" fmla="*/ 458 w 592"/>
                <a:gd name="T37" fmla="*/ 47 h 591"/>
                <a:gd name="T38" fmla="*/ 520 w 592"/>
                <a:gd name="T39" fmla="*/ 101 h 591"/>
                <a:gd name="T40" fmla="*/ 565 w 592"/>
                <a:gd name="T41" fmla="*/ 171 h 591"/>
                <a:gd name="T42" fmla="*/ 589 w 592"/>
                <a:gd name="T43" fmla="*/ 252 h 591"/>
                <a:gd name="T44" fmla="*/ 589 w 592"/>
                <a:gd name="T45" fmla="*/ 338 h 591"/>
                <a:gd name="T46" fmla="*/ 565 w 592"/>
                <a:gd name="T47" fmla="*/ 420 h 591"/>
                <a:gd name="T48" fmla="*/ 519 w 592"/>
                <a:gd name="T49" fmla="*/ 488 h 591"/>
                <a:gd name="T50" fmla="*/ 457 w 592"/>
                <a:gd name="T51" fmla="*/ 543 h 591"/>
                <a:gd name="T52" fmla="*/ 382 w 592"/>
                <a:gd name="T53" fmla="*/ 578 h 591"/>
                <a:gd name="T54" fmla="*/ 296 w 592"/>
                <a:gd name="T55" fmla="*/ 591 h 591"/>
                <a:gd name="T56" fmla="*/ 211 w 592"/>
                <a:gd name="T57" fmla="*/ 578 h 591"/>
                <a:gd name="T58" fmla="*/ 135 w 592"/>
                <a:gd name="T59" fmla="*/ 543 h 591"/>
                <a:gd name="T60" fmla="*/ 73 w 592"/>
                <a:gd name="T61" fmla="*/ 489 h 591"/>
                <a:gd name="T62" fmla="*/ 27 w 592"/>
                <a:gd name="T63" fmla="*/ 420 h 591"/>
                <a:gd name="T64" fmla="*/ 3 w 592"/>
                <a:gd name="T65" fmla="*/ 338 h 591"/>
                <a:gd name="T66" fmla="*/ 3 w 592"/>
                <a:gd name="T67" fmla="*/ 252 h 591"/>
                <a:gd name="T68" fmla="*/ 27 w 592"/>
                <a:gd name="T69" fmla="*/ 171 h 591"/>
                <a:gd name="T70" fmla="*/ 73 w 592"/>
                <a:gd name="T71" fmla="*/ 101 h 591"/>
                <a:gd name="T72" fmla="*/ 135 w 592"/>
                <a:gd name="T73" fmla="*/ 47 h 591"/>
                <a:gd name="T74" fmla="*/ 210 w 592"/>
                <a:gd name="T75" fmla="*/ 12 h 591"/>
                <a:gd name="T76" fmla="*/ 296 w 592"/>
                <a:gd name="T77"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2" h="591">
                  <a:moveTo>
                    <a:pt x="296" y="156"/>
                  </a:moveTo>
                  <a:lnTo>
                    <a:pt x="267" y="158"/>
                  </a:lnTo>
                  <a:lnTo>
                    <a:pt x="240" y="167"/>
                  </a:lnTo>
                  <a:lnTo>
                    <a:pt x="216" y="180"/>
                  </a:lnTo>
                  <a:lnTo>
                    <a:pt x="196" y="198"/>
                  </a:lnTo>
                  <a:lnTo>
                    <a:pt x="179" y="219"/>
                  </a:lnTo>
                  <a:lnTo>
                    <a:pt x="166" y="242"/>
                  </a:lnTo>
                  <a:lnTo>
                    <a:pt x="159" y="269"/>
                  </a:lnTo>
                  <a:lnTo>
                    <a:pt x="155" y="296"/>
                  </a:lnTo>
                  <a:lnTo>
                    <a:pt x="159" y="322"/>
                  </a:lnTo>
                  <a:lnTo>
                    <a:pt x="167" y="349"/>
                  </a:lnTo>
                  <a:lnTo>
                    <a:pt x="181" y="372"/>
                  </a:lnTo>
                  <a:lnTo>
                    <a:pt x="198" y="393"/>
                  </a:lnTo>
                  <a:lnTo>
                    <a:pt x="219" y="411"/>
                  </a:lnTo>
                  <a:lnTo>
                    <a:pt x="243" y="425"/>
                  </a:lnTo>
                  <a:lnTo>
                    <a:pt x="269" y="433"/>
                  </a:lnTo>
                  <a:lnTo>
                    <a:pt x="296" y="436"/>
                  </a:lnTo>
                  <a:lnTo>
                    <a:pt x="324" y="433"/>
                  </a:lnTo>
                  <a:lnTo>
                    <a:pt x="350" y="425"/>
                  </a:lnTo>
                  <a:lnTo>
                    <a:pt x="373" y="411"/>
                  </a:lnTo>
                  <a:lnTo>
                    <a:pt x="395" y="393"/>
                  </a:lnTo>
                  <a:lnTo>
                    <a:pt x="413" y="372"/>
                  </a:lnTo>
                  <a:lnTo>
                    <a:pt x="426" y="349"/>
                  </a:lnTo>
                  <a:lnTo>
                    <a:pt x="435" y="322"/>
                  </a:lnTo>
                  <a:lnTo>
                    <a:pt x="437" y="296"/>
                  </a:lnTo>
                  <a:lnTo>
                    <a:pt x="435" y="269"/>
                  </a:lnTo>
                  <a:lnTo>
                    <a:pt x="426" y="242"/>
                  </a:lnTo>
                  <a:lnTo>
                    <a:pt x="414" y="219"/>
                  </a:lnTo>
                  <a:lnTo>
                    <a:pt x="398" y="198"/>
                  </a:lnTo>
                  <a:lnTo>
                    <a:pt x="377" y="180"/>
                  </a:lnTo>
                  <a:lnTo>
                    <a:pt x="353" y="167"/>
                  </a:lnTo>
                  <a:lnTo>
                    <a:pt x="326" y="158"/>
                  </a:lnTo>
                  <a:lnTo>
                    <a:pt x="296" y="156"/>
                  </a:lnTo>
                  <a:close/>
                  <a:moveTo>
                    <a:pt x="296" y="0"/>
                  </a:moveTo>
                  <a:lnTo>
                    <a:pt x="341" y="3"/>
                  </a:lnTo>
                  <a:lnTo>
                    <a:pt x="382" y="12"/>
                  </a:lnTo>
                  <a:lnTo>
                    <a:pt x="421" y="27"/>
                  </a:lnTo>
                  <a:lnTo>
                    <a:pt x="458" y="47"/>
                  </a:lnTo>
                  <a:lnTo>
                    <a:pt x="491" y="72"/>
                  </a:lnTo>
                  <a:lnTo>
                    <a:pt x="520" y="101"/>
                  </a:lnTo>
                  <a:lnTo>
                    <a:pt x="545" y="135"/>
                  </a:lnTo>
                  <a:lnTo>
                    <a:pt x="565" y="171"/>
                  </a:lnTo>
                  <a:lnTo>
                    <a:pt x="581" y="210"/>
                  </a:lnTo>
                  <a:lnTo>
                    <a:pt x="589" y="252"/>
                  </a:lnTo>
                  <a:lnTo>
                    <a:pt x="592" y="295"/>
                  </a:lnTo>
                  <a:lnTo>
                    <a:pt x="589" y="338"/>
                  </a:lnTo>
                  <a:lnTo>
                    <a:pt x="580" y="379"/>
                  </a:lnTo>
                  <a:lnTo>
                    <a:pt x="565" y="420"/>
                  </a:lnTo>
                  <a:lnTo>
                    <a:pt x="545" y="455"/>
                  </a:lnTo>
                  <a:lnTo>
                    <a:pt x="519" y="488"/>
                  </a:lnTo>
                  <a:lnTo>
                    <a:pt x="491" y="518"/>
                  </a:lnTo>
                  <a:lnTo>
                    <a:pt x="457" y="543"/>
                  </a:lnTo>
                  <a:lnTo>
                    <a:pt x="421" y="563"/>
                  </a:lnTo>
                  <a:lnTo>
                    <a:pt x="382" y="578"/>
                  </a:lnTo>
                  <a:lnTo>
                    <a:pt x="340" y="587"/>
                  </a:lnTo>
                  <a:lnTo>
                    <a:pt x="296" y="591"/>
                  </a:lnTo>
                  <a:lnTo>
                    <a:pt x="253" y="587"/>
                  </a:lnTo>
                  <a:lnTo>
                    <a:pt x="211" y="578"/>
                  </a:lnTo>
                  <a:lnTo>
                    <a:pt x="171" y="563"/>
                  </a:lnTo>
                  <a:lnTo>
                    <a:pt x="135" y="543"/>
                  </a:lnTo>
                  <a:lnTo>
                    <a:pt x="102" y="518"/>
                  </a:lnTo>
                  <a:lnTo>
                    <a:pt x="73" y="489"/>
                  </a:lnTo>
                  <a:lnTo>
                    <a:pt x="47" y="455"/>
                  </a:lnTo>
                  <a:lnTo>
                    <a:pt x="27" y="420"/>
                  </a:lnTo>
                  <a:lnTo>
                    <a:pt x="13" y="381"/>
                  </a:lnTo>
                  <a:lnTo>
                    <a:pt x="3" y="338"/>
                  </a:lnTo>
                  <a:lnTo>
                    <a:pt x="0" y="295"/>
                  </a:lnTo>
                  <a:lnTo>
                    <a:pt x="3" y="252"/>
                  </a:lnTo>
                  <a:lnTo>
                    <a:pt x="13" y="210"/>
                  </a:lnTo>
                  <a:lnTo>
                    <a:pt x="27" y="171"/>
                  </a:lnTo>
                  <a:lnTo>
                    <a:pt x="47" y="135"/>
                  </a:lnTo>
                  <a:lnTo>
                    <a:pt x="73" y="101"/>
                  </a:lnTo>
                  <a:lnTo>
                    <a:pt x="101" y="72"/>
                  </a:lnTo>
                  <a:lnTo>
                    <a:pt x="135" y="47"/>
                  </a:lnTo>
                  <a:lnTo>
                    <a:pt x="171" y="27"/>
                  </a:lnTo>
                  <a:lnTo>
                    <a:pt x="210" y="12"/>
                  </a:lnTo>
                  <a:lnTo>
                    <a:pt x="253" y="3"/>
                  </a:lnTo>
                  <a:lnTo>
                    <a:pt x="296" y="0"/>
                  </a:lnTo>
                  <a:close/>
                </a:path>
              </a:pathLst>
            </a:custGeom>
            <a:grpFill/>
            <a:ln w="0">
              <a:noFill/>
              <a:prstDash val="solid"/>
              <a:round/>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6" name="Freeform 157"/>
            <p:cNvSpPr>
              <a:spLocks noEditPoints="1"/>
            </p:cNvSpPr>
            <p:nvPr/>
          </p:nvSpPr>
          <p:spPr bwMode="auto">
            <a:xfrm>
              <a:off x="5487988" y="2389188"/>
              <a:ext cx="104775" cy="104775"/>
            </a:xfrm>
            <a:custGeom>
              <a:avLst/>
              <a:gdLst>
                <a:gd name="T0" fmla="*/ 267 w 593"/>
                <a:gd name="T1" fmla="*/ 158 h 591"/>
                <a:gd name="T2" fmla="*/ 216 w 593"/>
                <a:gd name="T3" fmla="*/ 180 h 591"/>
                <a:gd name="T4" fmla="*/ 179 w 593"/>
                <a:gd name="T5" fmla="*/ 219 h 591"/>
                <a:gd name="T6" fmla="*/ 158 w 593"/>
                <a:gd name="T7" fmla="*/ 269 h 591"/>
                <a:gd name="T8" fmla="*/ 158 w 593"/>
                <a:gd name="T9" fmla="*/ 322 h 591"/>
                <a:gd name="T10" fmla="*/ 181 w 593"/>
                <a:gd name="T11" fmla="*/ 372 h 591"/>
                <a:gd name="T12" fmla="*/ 220 w 593"/>
                <a:gd name="T13" fmla="*/ 411 h 591"/>
                <a:gd name="T14" fmla="*/ 270 w 593"/>
                <a:gd name="T15" fmla="*/ 433 h 591"/>
                <a:gd name="T16" fmla="*/ 324 w 593"/>
                <a:gd name="T17" fmla="*/ 433 h 591"/>
                <a:gd name="T18" fmla="*/ 373 w 593"/>
                <a:gd name="T19" fmla="*/ 411 h 591"/>
                <a:gd name="T20" fmla="*/ 412 w 593"/>
                <a:gd name="T21" fmla="*/ 372 h 591"/>
                <a:gd name="T22" fmla="*/ 435 w 593"/>
                <a:gd name="T23" fmla="*/ 322 h 591"/>
                <a:gd name="T24" fmla="*/ 435 w 593"/>
                <a:gd name="T25" fmla="*/ 269 h 591"/>
                <a:gd name="T26" fmla="*/ 412 w 593"/>
                <a:gd name="T27" fmla="*/ 219 h 591"/>
                <a:gd name="T28" fmla="*/ 373 w 593"/>
                <a:gd name="T29" fmla="*/ 180 h 591"/>
                <a:gd name="T30" fmla="*/ 324 w 593"/>
                <a:gd name="T31" fmla="*/ 158 h 591"/>
                <a:gd name="T32" fmla="*/ 297 w 593"/>
                <a:gd name="T33" fmla="*/ 0 h 591"/>
                <a:gd name="T34" fmla="*/ 382 w 593"/>
                <a:gd name="T35" fmla="*/ 12 h 591"/>
                <a:gd name="T36" fmla="*/ 458 w 593"/>
                <a:gd name="T37" fmla="*/ 47 h 591"/>
                <a:gd name="T38" fmla="*/ 520 w 593"/>
                <a:gd name="T39" fmla="*/ 101 h 591"/>
                <a:gd name="T40" fmla="*/ 565 w 593"/>
                <a:gd name="T41" fmla="*/ 171 h 591"/>
                <a:gd name="T42" fmla="*/ 590 w 593"/>
                <a:gd name="T43" fmla="*/ 252 h 591"/>
                <a:gd name="T44" fmla="*/ 590 w 593"/>
                <a:gd name="T45" fmla="*/ 338 h 591"/>
                <a:gd name="T46" fmla="*/ 565 w 593"/>
                <a:gd name="T47" fmla="*/ 420 h 591"/>
                <a:gd name="T48" fmla="*/ 520 w 593"/>
                <a:gd name="T49" fmla="*/ 488 h 591"/>
                <a:gd name="T50" fmla="*/ 458 w 593"/>
                <a:gd name="T51" fmla="*/ 543 h 591"/>
                <a:gd name="T52" fmla="*/ 382 w 593"/>
                <a:gd name="T53" fmla="*/ 578 h 591"/>
                <a:gd name="T54" fmla="*/ 297 w 593"/>
                <a:gd name="T55" fmla="*/ 591 h 591"/>
                <a:gd name="T56" fmla="*/ 211 w 593"/>
                <a:gd name="T57" fmla="*/ 578 h 591"/>
                <a:gd name="T58" fmla="*/ 135 w 593"/>
                <a:gd name="T59" fmla="*/ 543 h 591"/>
                <a:gd name="T60" fmla="*/ 73 w 593"/>
                <a:gd name="T61" fmla="*/ 489 h 591"/>
                <a:gd name="T62" fmla="*/ 28 w 593"/>
                <a:gd name="T63" fmla="*/ 420 h 591"/>
                <a:gd name="T64" fmla="*/ 3 w 593"/>
                <a:gd name="T65" fmla="*/ 338 h 591"/>
                <a:gd name="T66" fmla="*/ 3 w 593"/>
                <a:gd name="T67" fmla="*/ 252 h 591"/>
                <a:gd name="T68" fmla="*/ 27 w 593"/>
                <a:gd name="T69" fmla="*/ 171 h 591"/>
                <a:gd name="T70" fmla="*/ 73 w 593"/>
                <a:gd name="T71" fmla="*/ 101 h 591"/>
                <a:gd name="T72" fmla="*/ 135 w 593"/>
                <a:gd name="T73" fmla="*/ 47 h 591"/>
                <a:gd name="T74" fmla="*/ 211 w 593"/>
                <a:gd name="T75" fmla="*/ 12 h 591"/>
                <a:gd name="T76" fmla="*/ 297 w 593"/>
                <a:gd name="T77"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3" h="591">
                  <a:moveTo>
                    <a:pt x="297" y="156"/>
                  </a:moveTo>
                  <a:lnTo>
                    <a:pt x="267" y="158"/>
                  </a:lnTo>
                  <a:lnTo>
                    <a:pt x="240" y="167"/>
                  </a:lnTo>
                  <a:lnTo>
                    <a:pt x="216" y="180"/>
                  </a:lnTo>
                  <a:lnTo>
                    <a:pt x="195" y="198"/>
                  </a:lnTo>
                  <a:lnTo>
                    <a:pt x="179" y="219"/>
                  </a:lnTo>
                  <a:lnTo>
                    <a:pt x="166" y="242"/>
                  </a:lnTo>
                  <a:lnTo>
                    <a:pt x="158" y="269"/>
                  </a:lnTo>
                  <a:lnTo>
                    <a:pt x="156" y="296"/>
                  </a:lnTo>
                  <a:lnTo>
                    <a:pt x="158" y="322"/>
                  </a:lnTo>
                  <a:lnTo>
                    <a:pt x="167" y="349"/>
                  </a:lnTo>
                  <a:lnTo>
                    <a:pt x="181" y="372"/>
                  </a:lnTo>
                  <a:lnTo>
                    <a:pt x="199" y="393"/>
                  </a:lnTo>
                  <a:lnTo>
                    <a:pt x="220" y="411"/>
                  </a:lnTo>
                  <a:lnTo>
                    <a:pt x="243" y="425"/>
                  </a:lnTo>
                  <a:lnTo>
                    <a:pt x="270" y="433"/>
                  </a:lnTo>
                  <a:lnTo>
                    <a:pt x="297" y="436"/>
                  </a:lnTo>
                  <a:lnTo>
                    <a:pt x="324" y="433"/>
                  </a:lnTo>
                  <a:lnTo>
                    <a:pt x="350" y="425"/>
                  </a:lnTo>
                  <a:lnTo>
                    <a:pt x="373" y="411"/>
                  </a:lnTo>
                  <a:lnTo>
                    <a:pt x="394" y="393"/>
                  </a:lnTo>
                  <a:lnTo>
                    <a:pt x="412" y="372"/>
                  </a:lnTo>
                  <a:lnTo>
                    <a:pt x="426" y="349"/>
                  </a:lnTo>
                  <a:lnTo>
                    <a:pt x="435" y="322"/>
                  </a:lnTo>
                  <a:lnTo>
                    <a:pt x="438" y="296"/>
                  </a:lnTo>
                  <a:lnTo>
                    <a:pt x="435" y="269"/>
                  </a:lnTo>
                  <a:lnTo>
                    <a:pt x="426" y="242"/>
                  </a:lnTo>
                  <a:lnTo>
                    <a:pt x="412" y="219"/>
                  </a:lnTo>
                  <a:lnTo>
                    <a:pt x="394" y="198"/>
                  </a:lnTo>
                  <a:lnTo>
                    <a:pt x="373" y="180"/>
                  </a:lnTo>
                  <a:lnTo>
                    <a:pt x="350" y="167"/>
                  </a:lnTo>
                  <a:lnTo>
                    <a:pt x="324" y="158"/>
                  </a:lnTo>
                  <a:lnTo>
                    <a:pt x="297" y="156"/>
                  </a:lnTo>
                  <a:close/>
                  <a:moveTo>
                    <a:pt x="297" y="0"/>
                  </a:moveTo>
                  <a:lnTo>
                    <a:pt x="340" y="3"/>
                  </a:lnTo>
                  <a:lnTo>
                    <a:pt x="382" y="12"/>
                  </a:lnTo>
                  <a:lnTo>
                    <a:pt x="421" y="27"/>
                  </a:lnTo>
                  <a:lnTo>
                    <a:pt x="458" y="47"/>
                  </a:lnTo>
                  <a:lnTo>
                    <a:pt x="491" y="72"/>
                  </a:lnTo>
                  <a:lnTo>
                    <a:pt x="520" y="101"/>
                  </a:lnTo>
                  <a:lnTo>
                    <a:pt x="545" y="135"/>
                  </a:lnTo>
                  <a:lnTo>
                    <a:pt x="565" y="171"/>
                  </a:lnTo>
                  <a:lnTo>
                    <a:pt x="581" y="210"/>
                  </a:lnTo>
                  <a:lnTo>
                    <a:pt x="590" y="252"/>
                  </a:lnTo>
                  <a:lnTo>
                    <a:pt x="593" y="295"/>
                  </a:lnTo>
                  <a:lnTo>
                    <a:pt x="590" y="338"/>
                  </a:lnTo>
                  <a:lnTo>
                    <a:pt x="581" y="379"/>
                  </a:lnTo>
                  <a:lnTo>
                    <a:pt x="565" y="420"/>
                  </a:lnTo>
                  <a:lnTo>
                    <a:pt x="545" y="455"/>
                  </a:lnTo>
                  <a:lnTo>
                    <a:pt x="520" y="488"/>
                  </a:lnTo>
                  <a:lnTo>
                    <a:pt x="491" y="518"/>
                  </a:lnTo>
                  <a:lnTo>
                    <a:pt x="458" y="543"/>
                  </a:lnTo>
                  <a:lnTo>
                    <a:pt x="421" y="563"/>
                  </a:lnTo>
                  <a:lnTo>
                    <a:pt x="382" y="578"/>
                  </a:lnTo>
                  <a:lnTo>
                    <a:pt x="340" y="587"/>
                  </a:lnTo>
                  <a:lnTo>
                    <a:pt x="297" y="591"/>
                  </a:lnTo>
                  <a:lnTo>
                    <a:pt x="253" y="587"/>
                  </a:lnTo>
                  <a:lnTo>
                    <a:pt x="211" y="578"/>
                  </a:lnTo>
                  <a:lnTo>
                    <a:pt x="172" y="563"/>
                  </a:lnTo>
                  <a:lnTo>
                    <a:pt x="135" y="543"/>
                  </a:lnTo>
                  <a:lnTo>
                    <a:pt x="102" y="518"/>
                  </a:lnTo>
                  <a:lnTo>
                    <a:pt x="73" y="489"/>
                  </a:lnTo>
                  <a:lnTo>
                    <a:pt x="48" y="455"/>
                  </a:lnTo>
                  <a:lnTo>
                    <a:pt x="28" y="420"/>
                  </a:lnTo>
                  <a:lnTo>
                    <a:pt x="12" y="381"/>
                  </a:lnTo>
                  <a:lnTo>
                    <a:pt x="3" y="338"/>
                  </a:lnTo>
                  <a:lnTo>
                    <a:pt x="0" y="295"/>
                  </a:lnTo>
                  <a:lnTo>
                    <a:pt x="3" y="252"/>
                  </a:lnTo>
                  <a:lnTo>
                    <a:pt x="12" y="210"/>
                  </a:lnTo>
                  <a:lnTo>
                    <a:pt x="27" y="171"/>
                  </a:lnTo>
                  <a:lnTo>
                    <a:pt x="48" y="135"/>
                  </a:lnTo>
                  <a:lnTo>
                    <a:pt x="73" y="101"/>
                  </a:lnTo>
                  <a:lnTo>
                    <a:pt x="102" y="72"/>
                  </a:lnTo>
                  <a:lnTo>
                    <a:pt x="135" y="47"/>
                  </a:lnTo>
                  <a:lnTo>
                    <a:pt x="172" y="27"/>
                  </a:lnTo>
                  <a:lnTo>
                    <a:pt x="211" y="12"/>
                  </a:lnTo>
                  <a:lnTo>
                    <a:pt x="253" y="3"/>
                  </a:lnTo>
                  <a:lnTo>
                    <a:pt x="297" y="0"/>
                  </a:lnTo>
                  <a:close/>
                </a:path>
              </a:pathLst>
            </a:custGeom>
            <a:grpFill/>
            <a:ln w="0">
              <a:noFill/>
              <a:prstDash val="solid"/>
              <a:round/>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grpSp>
        <p:nvGrpSpPr>
          <p:cNvPr id="44" name="组合 43"/>
          <p:cNvGrpSpPr/>
          <p:nvPr/>
        </p:nvGrpSpPr>
        <p:grpSpPr>
          <a:xfrm>
            <a:off x="267025" y="199533"/>
            <a:ext cx="3614089" cy="800329"/>
            <a:chOff x="267025" y="199533"/>
            <a:chExt cx="3614089" cy="800329"/>
          </a:xfrm>
        </p:grpSpPr>
        <p:sp>
          <p:nvSpPr>
            <p:cNvPr id="45" name="TextBox 76"/>
            <p:cNvSpPr txBox="1"/>
            <p:nvPr/>
          </p:nvSpPr>
          <p:spPr>
            <a:xfrm>
              <a:off x="1083880" y="477892"/>
              <a:ext cx="23164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主要功能模块</a:t>
              </a:r>
              <a:endPar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46" name="文本框 45"/>
            <p:cNvSpPr txBox="1"/>
            <p:nvPr/>
          </p:nvSpPr>
          <p:spPr>
            <a:xfrm>
              <a:off x="1083880" y="232246"/>
              <a:ext cx="2797234" cy="26035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altLang="zh-CN" sz="110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Main Function Modules</a:t>
              </a:r>
              <a:endPar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47" name="等腰三角形 46"/>
            <p:cNvSpPr/>
            <p:nvPr/>
          </p:nvSpPr>
          <p:spPr>
            <a:xfrm rot="5400000" flipH="1">
              <a:off x="213733" y="252825"/>
              <a:ext cx="772736" cy="666152"/>
            </a:xfrm>
            <a:prstGeom prst="triangle">
              <a:avLst/>
            </a:pr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1" name="TextBox 76"/>
          <p:cNvSpPr txBox="1"/>
          <p:nvPr/>
        </p:nvSpPr>
        <p:spPr>
          <a:xfrm>
            <a:off x="1083881" y="1205930"/>
            <a:ext cx="3255860" cy="460375"/>
          </a:xfrm>
          <a:prstGeom prst="rect">
            <a:avLst/>
          </a:prstGeom>
          <a:solidFill>
            <a:srgbClr val="0274A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（二）厨房下单</a:t>
            </a:r>
            <a:endParaRPr kumimoji="0" lang="zh-CN" altLang="en-US" sz="2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pic>
        <p:nvPicPr>
          <p:cNvPr id="15" name="图片 14" descr="手机2"/>
          <p:cNvPicPr>
            <a:picLocks noChangeAspect="1"/>
          </p:cNvPicPr>
          <p:nvPr/>
        </p:nvPicPr>
        <p:blipFill>
          <a:blip r:embed="rId1" cstate="print"/>
          <a:stretch>
            <a:fillRect/>
          </a:stretch>
        </p:blipFill>
        <p:spPr>
          <a:xfrm>
            <a:off x="8462459" y="625925"/>
            <a:ext cx="2286000" cy="3946076"/>
          </a:xfrm>
          <a:prstGeom prst="rect">
            <a:avLst/>
          </a:prstGeom>
        </p:spPr>
      </p:pic>
      <p:sp>
        <p:nvSpPr>
          <p:cNvPr id="18" name="TextBox 76"/>
          <p:cNvSpPr txBox="1"/>
          <p:nvPr/>
        </p:nvSpPr>
        <p:spPr>
          <a:xfrm>
            <a:off x="2529141" y="4242500"/>
            <a:ext cx="3255860" cy="460375"/>
          </a:xfrm>
          <a:prstGeom prst="rect">
            <a:avLst/>
          </a:prstGeom>
          <a:solidFill>
            <a:srgbClr val="0274A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（三）供应商接单</a:t>
            </a:r>
            <a:endParaRPr kumimoji="0" lang="zh-CN" altLang="en-US" sz="2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20" name="Group 29"/>
          <p:cNvGrpSpPr/>
          <p:nvPr/>
        </p:nvGrpSpPr>
        <p:grpSpPr>
          <a:xfrm flipH="1">
            <a:off x="2641600" y="5048250"/>
            <a:ext cx="5180965" cy="1117600"/>
            <a:chOff x="2587625" y="1555750"/>
            <a:chExt cx="3683000" cy="2060576"/>
          </a:xfrm>
        </p:grpSpPr>
        <p:sp>
          <p:nvSpPr>
            <p:cNvPr id="22" name="Freeform 5"/>
            <p:cNvSpPr/>
            <p:nvPr/>
          </p:nvSpPr>
          <p:spPr bwMode="auto">
            <a:xfrm>
              <a:off x="2587625" y="1620838"/>
              <a:ext cx="3657600" cy="1995488"/>
            </a:xfrm>
            <a:custGeom>
              <a:avLst/>
              <a:gdLst>
                <a:gd name="T0" fmla="*/ 1053 w 1119"/>
                <a:gd name="T1" fmla="*/ 149 h 609"/>
                <a:gd name="T2" fmla="*/ 1053 w 1119"/>
                <a:gd name="T3" fmla="*/ 41 h 609"/>
                <a:gd name="T4" fmla="*/ 1050 w 1119"/>
                <a:gd name="T5" fmla="*/ 25 h 609"/>
                <a:gd name="T6" fmla="*/ 1012 w 1119"/>
                <a:gd name="T7" fmla="*/ 0 h 609"/>
                <a:gd name="T8" fmla="*/ 209 w 1119"/>
                <a:gd name="T9" fmla="*/ 0 h 609"/>
                <a:gd name="T10" fmla="*/ 209 w 1119"/>
                <a:gd name="T11" fmla="*/ 0 h 609"/>
                <a:gd name="T12" fmla="*/ 201 w 1119"/>
                <a:gd name="T13" fmla="*/ 1 h 609"/>
                <a:gd name="T14" fmla="*/ 200 w 1119"/>
                <a:gd name="T15" fmla="*/ 1 h 609"/>
                <a:gd name="T16" fmla="*/ 196 w 1119"/>
                <a:gd name="T17" fmla="*/ 2 h 609"/>
                <a:gd name="T18" fmla="*/ 193 w 1119"/>
                <a:gd name="T19" fmla="*/ 3 h 609"/>
                <a:gd name="T20" fmla="*/ 190 w 1119"/>
                <a:gd name="T21" fmla="*/ 4 h 609"/>
                <a:gd name="T22" fmla="*/ 187 w 1119"/>
                <a:gd name="T23" fmla="*/ 6 h 609"/>
                <a:gd name="T24" fmla="*/ 184 w 1119"/>
                <a:gd name="T25" fmla="*/ 9 h 609"/>
                <a:gd name="T26" fmla="*/ 181 w 1119"/>
                <a:gd name="T27" fmla="*/ 11 h 609"/>
                <a:gd name="T28" fmla="*/ 178 w 1119"/>
                <a:gd name="T29" fmla="*/ 14 h 609"/>
                <a:gd name="T30" fmla="*/ 176 w 1119"/>
                <a:gd name="T31" fmla="*/ 17 h 609"/>
                <a:gd name="T32" fmla="*/ 174 w 1119"/>
                <a:gd name="T33" fmla="*/ 20 h 609"/>
                <a:gd name="T34" fmla="*/ 172 w 1119"/>
                <a:gd name="T35" fmla="*/ 24 h 609"/>
                <a:gd name="T36" fmla="*/ 171 w 1119"/>
                <a:gd name="T37" fmla="*/ 25 h 609"/>
                <a:gd name="T38" fmla="*/ 170 w 1119"/>
                <a:gd name="T39" fmla="*/ 29 h 609"/>
                <a:gd name="T40" fmla="*/ 169 w 1119"/>
                <a:gd name="T41" fmla="*/ 33 h 609"/>
                <a:gd name="T42" fmla="*/ 168 w 1119"/>
                <a:gd name="T43" fmla="*/ 37 h 609"/>
                <a:gd name="T44" fmla="*/ 168 w 1119"/>
                <a:gd name="T45" fmla="*/ 41 h 609"/>
                <a:gd name="T46" fmla="*/ 168 w 1119"/>
                <a:gd name="T47" fmla="*/ 41 h 609"/>
                <a:gd name="T48" fmla="*/ 168 w 1119"/>
                <a:gd name="T49" fmla="*/ 201 h 609"/>
                <a:gd name="T50" fmla="*/ 66 w 1119"/>
                <a:gd name="T51" fmla="*/ 236 h 609"/>
                <a:gd name="T52" fmla="*/ 59 w 1119"/>
                <a:gd name="T53" fmla="*/ 241 h 609"/>
                <a:gd name="T54" fmla="*/ 52 w 1119"/>
                <a:gd name="T55" fmla="*/ 248 h 609"/>
                <a:gd name="T56" fmla="*/ 46 w 1119"/>
                <a:gd name="T57" fmla="*/ 254 h 609"/>
                <a:gd name="T58" fmla="*/ 28 w 1119"/>
                <a:gd name="T59" fmla="*/ 277 h 609"/>
                <a:gd name="T60" fmla="*/ 23 w 1119"/>
                <a:gd name="T61" fmla="*/ 284 h 609"/>
                <a:gd name="T62" fmla="*/ 18 w 1119"/>
                <a:gd name="T63" fmla="*/ 292 h 609"/>
                <a:gd name="T64" fmla="*/ 14 w 1119"/>
                <a:gd name="T65" fmla="*/ 301 h 609"/>
                <a:gd name="T66" fmla="*/ 10 w 1119"/>
                <a:gd name="T67" fmla="*/ 311 h 609"/>
                <a:gd name="T68" fmla="*/ 7 w 1119"/>
                <a:gd name="T69" fmla="*/ 320 h 609"/>
                <a:gd name="T70" fmla="*/ 5 w 1119"/>
                <a:gd name="T71" fmla="*/ 329 h 609"/>
                <a:gd name="T72" fmla="*/ 3 w 1119"/>
                <a:gd name="T73" fmla="*/ 338 h 609"/>
                <a:gd name="T74" fmla="*/ 1 w 1119"/>
                <a:gd name="T75" fmla="*/ 347 h 609"/>
                <a:gd name="T76" fmla="*/ 0 w 1119"/>
                <a:gd name="T77" fmla="*/ 357 h 609"/>
                <a:gd name="T78" fmla="*/ 0 w 1119"/>
                <a:gd name="T79" fmla="*/ 370 h 609"/>
                <a:gd name="T80" fmla="*/ 81 w 1119"/>
                <a:gd name="T81" fmla="*/ 513 h 609"/>
                <a:gd name="T82" fmla="*/ 168 w 1119"/>
                <a:gd name="T83" fmla="*/ 538 h 609"/>
                <a:gd name="T84" fmla="*/ 168 w 1119"/>
                <a:gd name="T85" fmla="*/ 568 h 609"/>
                <a:gd name="T86" fmla="*/ 173 w 1119"/>
                <a:gd name="T87" fmla="*/ 587 h 609"/>
                <a:gd name="T88" fmla="*/ 179 w 1119"/>
                <a:gd name="T89" fmla="*/ 595 h 609"/>
                <a:gd name="T90" fmla="*/ 193 w 1119"/>
                <a:gd name="T91" fmla="*/ 606 h 609"/>
                <a:gd name="T92" fmla="*/ 209 w 1119"/>
                <a:gd name="T93" fmla="*/ 609 h 609"/>
                <a:gd name="T94" fmla="*/ 1012 w 1119"/>
                <a:gd name="T95" fmla="*/ 609 h 609"/>
                <a:gd name="T96" fmla="*/ 1048 w 1119"/>
                <a:gd name="T97" fmla="*/ 587 h 609"/>
                <a:gd name="T98" fmla="*/ 1053 w 1119"/>
                <a:gd name="T99" fmla="*/ 568 h 609"/>
                <a:gd name="T100" fmla="*/ 1053 w 1119"/>
                <a:gd name="T101" fmla="*/ 556 h 609"/>
                <a:gd name="T102" fmla="*/ 1119 w 1119"/>
                <a:gd name="T103" fmla="*/ 34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19" h="609">
                  <a:moveTo>
                    <a:pt x="1053" y="301"/>
                  </a:moveTo>
                  <a:cubicBezTo>
                    <a:pt x="1053" y="149"/>
                    <a:pt x="1053" y="149"/>
                    <a:pt x="1053" y="149"/>
                  </a:cubicBezTo>
                  <a:cubicBezTo>
                    <a:pt x="1053" y="41"/>
                    <a:pt x="1053" y="41"/>
                    <a:pt x="1053" y="41"/>
                  </a:cubicBezTo>
                  <a:cubicBezTo>
                    <a:pt x="1053" y="41"/>
                    <a:pt x="1053" y="41"/>
                    <a:pt x="1053" y="41"/>
                  </a:cubicBezTo>
                  <a:cubicBezTo>
                    <a:pt x="1053" y="39"/>
                    <a:pt x="1053" y="38"/>
                    <a:pt x="1053" y="37"/>
                  </a:cubicBezTo>
                  <a:cubicBezTo>
                    <a:pt x="1053" y="33"/>
                    <a:pt x="1052" y="29"/>
                    <a:pt x="1050" y="25"/>
                  </a:cubicBezTo>
                  <a:cubicBezTo>
                    <a:pt x="1047" y="17"/>
                    <a:pt x="1042" y="11"/>
                    <a:pt x="1035" y="7"/>
                  </a:cubicBezTo>
                  <a:cubicBezTo>
                    <a:pt x="1029" y="2"/>
                    <a:pt x="1021" y="0"/>
                    <a:pt x="1012" y="0"/>
                  </a:cubicBezTo>
                  <a:cubicBezTo>
                    <a:pt x="271" y="0"/>
                    <a:pt x="271" y="0"/>
                    <a:pt x="271" y="0"/>
                  </a:cubicBezTo>
                  <a:cubicBezTo>
                    <a:pt x="209" y="0"/>
                    <a:pt x="209" y="0"/>
                    <a:pt x="209" y="0"/>
                  </a:cubicBezTo>
                  <a:cubicBezTo>
                    <a:pt x="209" y="0"/>
                    <a:pt x="209" y="0"/>
                    <a:pt x="209" y="0"/>
                  </a:cubicBezTo>
                  <a:cubicBezTo>
                    <a:pt x="209" y="0"/>
                    <a:pt x="209" y="0"/>
                    <a:pt x="209" y="0"/>
                  </a:cubicBezTo>
                  <a:cubicBezTo>
                    <a:pt x="208" y="0"/>
                    <a:pt x="206" y="0"/>
                    <a:pt x="205" y="0"/>
                  </a:cubicBezTo>
                  <a:cubicBezTo>
                    <a:pt x="204" y="0"/>
                    <a:pt x="202" y="0"/>
                    <a:pt x="201" y="1"/>
                  </a:cubicBezTo>
                  <a:cubicBezTo>
                    <a:pt x="201" y="1"/>
                    <a:pt x="201" y="1"/>
                    <a:pt x="201" y="1"/>
                  </a:cubicBezTo>
                  <a:cubicBezTo>
                    <a:pt x="200" y="1"/>
                    <a:pt x="200" y="1"/>
                    <a:pt x="200" y="1"/>
                  </a:cubicBezTo>
                  <a:cubicBezTo>
                    <a:pt x="199" y="1"/>
                    <a:pt x="198" y="1"/>
                    <a:pt x="197" y="2"/>
                  </a:cubicBezTo>
                  <a:cubicBezTo>
                    <a:pt x="197" y="2"/>
                    <a:pt x="196" y="2"/>
                    <a:pt x="196" y="2"/>
                  </a:cubicBezTo>
                  <a:cubicBezTo>
                    <a:pt x="195" y="2"/>
                    <a:pt x="194" y="3"/>
                    <a:pt x="193" y="3"/>
                  </a:cubicBezTo>
                  <a:cubicBezTo>
                    <a:pt x="193" y="3"/>
                    <a:pt x="193" y="3"/>
                    <a:pt x="193" y="3"/>
                  </a:cubicBezTo>
                  <a:cubicBezTo>
                    <a:pt x="193" y="3"/>
                    <a:pt x="192" y="3"/>
                    <a:pt x="192" y="4"/>
                  </a:cubicBezTo>
                  <a:cubicBezTo>
                    <a:pt x="191" y="4"/>
                    <a:pt x="191" y="4"/>
                    <a:pt x="190" y="4"/>
                  </a:cubicBezTo>
                  <a:cubicBezTo>
                    <a:pt x="189" y="5"/>
                    <a:pt x="189" y="5"/>
                    <a:pt x="188" y="5"/>
                  </a:cubicBezTo>
                  <a:cubicBezTo>
                    <a:pt x="188" y="6"/>
                    <a:pt x="187" y="6"/>
                    <a:pt x="187" y="6"/>
                  </a:cubicBezTo>
                  <a:cubicBezTo>
                    <a:pt x="186" y="7"/>
                    <a:pt x="186" y="7"/>
                    <a:pt x="185" y="7"/>
                  </a:cubicBezTo>
                  <a:cubicBezTo>
                    <a:pt x="185" y="8"/>
                    <a:pt x="184" y="8"/>
                    <a:pt x="184" y="9"/>
                  </a:cubicBezTo>
                  <a:cubicBezTo>
                    <a:pt x="183" y="9"/>
                    <a:pt x="183" y="9"/>
                    <a:pt x="182" y="10"/>
                  </a:cubicBezTo>
                  <a:cubicBezTo>
                    <a:pt x="182" y="10"/>
                    <a:pt x="181" y="11"/>
                    <a:pt x="181" y="11"/>
                  </a:cubicBezTo>
                  <a:cubicBezTo>
                    <a:pt x="180" y="12"/>
                    <a:pt x="180" y="12"/>
                    <a:pt x="179" y="12"/>
                  </a:cubicBezTo>
                  <a:cubicBezTo>
                    <a:pt x="179" y="13"/>
                    <a:pt x="178" y="13"/>
                    <a:pt x="178" y="14"/>
                  </a:cubicBezTo>
                  <a:cubicBezTo>
                    <a:pt x="178" y="14"/>
                    <a:pt x="177" y="15"/>
                    <a:pt x="177" y="15"/>
                  </a:cubicBezTo>
                  <a:cubicBezTo>
                    <a:pt x="176" y="16"/>
                    <a:pt x="176" y="16"/>
                    <a:pt x="176" y="17"/>
                  </a:cubicBezTo>
                  <a:cubicBezTo>
                    <a:pt x="175" y="18"/>
                    <a:pt x="175" y="18"/>
                    <a:pt x="175" y="18"/>
                  </a:cubicBezTo>
                  <a:cubicBezTo>
                    <a:pt x="174" y="19"/>
                    <a:pt x="174" y="20"/>
                    <a:pt x="174" y="20"/>
                  </a:cubicBezTo>
                  <a:cubicBezTo>
                    <a:pt x="173" y="21"/>
                    <a:pt x="173" y="21"/>
                    <a:pt x="173" y="22"/>
                  </a:cubicBezTo>
                  <a:cubicBezTo>
                    <a:pt x="172" y="22"/>
                    <a:pt x="172" y="23"/>
                    <a:pt x="172" y="24"/>
                  </a:cubicBezTo>
                  <a:cubicBezTo>
                    <a:pt x="172" y="24"/>
                    <a:pt x="171" y="24"/>
                    <a:pt x="171" y="25"/>
                  </a:cubicBezTo>
                  <a:cubicBezTo>
                    <a:pt x="171" y="25"/>
                    <a:pt x="171" y="25"/>
                    <a:pt x="171" y="25"/>
                  </a:cubicBezTo>
                  <a:cubicBezTo>
                    <a:pt x="171" y="26"/>
                    <a:pt x="171" y="27"/>
                    <a:pt x="170" y="27"/>
                  </a:cubicBezTo>
                  <a:cubicBezTo>
                    <a:pt x="170" y="28"/>
                    <a:pt x="170" y="28"/>
                    <a:pt x="170" y="29"/>
                  </a:cubicBezTo>
                  <a:cubicBezTo>
                    <a:pt x="170" y="30"/>
                    <a:pt x="169" y="31"/>
                    <a:pt x="169" y="31"/>
                  </a:cubicBezTo>
                  <a:cubicBezTo>
                    <a:pt x="169" y="32"/>
                    <a:pt x="169" y="32"/>
                    <a:pt x="169" y="33"/>
                  </a:cubicBezTo>
                  <a:cubicBezTo>
                    <a:pt x="169" y="34"/>
                    <a:pt x="168" y="35"/>
                    <a:pt x="168" y="35"/>
                  </a:cubicBezTo>
                  <a:cubicBezTo>
                    <a:pt x="168" y="36"/>
                    <a:pt x="168" y="36"/>
                    <a:pt x="168" y="37"/>
                  </a:cubicBezTo>
                  <a:cubicBezTo>
                    <a:pt x="168" y="37"/>
                    <a:pt x="168" y="37"/>
                    <a:pt x="168" y="37"/>
                  </a:cubicBezTo>
                  <a:cubicBezTo>
                    <a:pt x="168" y="38"/>
                    <a:pt x="168" y="39"/>
                    <a:pt x="168" y="41"/>
                  </a:cubicBezTo>
                  <a:cubicBezTo>
                    <a:pt x="168" y="41"/>
                    <a:pt x="168" y="41"/>
                    <a:pt x="168" y="41"/>
                  </a:cubicBezTo>
                  <a:cubicBezTo>
                    <a:pt x="168" y="41"/>
                    <a:pt x="168" y="41"/>
                    <a:pt x="168" y="41"/>
                  </a:cubicBezTo>
                  <a:cubicBezTo>
                    <a:pt x="168" y="149"/>
                    <a:pt x="168" y="149"/>
                    <a:pt x="168" y="149"/>
                  </a:cubicBezTo>
                  <a:cubicBezTo>
                    <a:pt x="168" y="201"/>
                    <a:pt x="168" y="201"/>
                    <a:pt x="168" y="201"/>
                  </a:cubicBezTo>
                  <a:cubicBezTo>
                    <a:pt x="130" y="201"/>
                    <a:pt x="94" y="214"/>
                    <a:pt x="66" y="236"/>
                  </a:cubicBezTo>
                  <a:cubicBezTo>
                    <a:pt x="66" y="236"/>
                    <a:pt x="66" y="236"/>
                    <a:pt x="66" y="236"/>
                  </a:cubicBezTo>
                  <a:cubicBezTo>
                    <a:pt x="66" y="236"/>
                    <a:pt x="66" y="236"/>
                    <a:pt x="66" y="236"/>
                  </a:cubicBezTo>
                  <a:cubicBezTo>
                    <a:pt x="64" y="238"/>
                    <a:pt x="61" y="239"/>
                    <a:pt x="59" y="241"/>
                  </a:cubicBezTo>
                  <a:cubicBezTo>
                    <a:pt x="59" y="242"/>
                    <a:pt x="59" y="242"/>
                    <a:pt x="58" y="242"/>
                  </a:cubicBezTo>
                  <a:cubicBezTo>
                    <a:pt x="56" y="244"/>
                    <a:pt x="54" y="246"/>
                    <a:pt x="52" y="248"/>
                  </a:cubicBezTo>
                  <a:cubicBezTo>
                    <a:pt x="52" y="248"/>
                    <a:pt x="52" y="248"/>
                    <a:pt x="51" y="249"/>
                  </a:cubicBezTo>
                  <a:cubicBezTo>
                    <a:pt x="49" y="250"/>
                    <a:pt x="47" y="252"/>
                    <a:pt x="46" y="254"/>
                  </a:cubicBezTo>
                  <a:cubicBezTo>
                    <a:pt x="45" y="255"/>
                    <a:pt x="45" y="255"/>
                    <a:pt x="45" y="255"/>
                  </a:cubicBezTo>
                  <a:cubicBezTo>
                    <a:pt x="39" y="262"/>
                    <a:pt x="33" y="269"/>
                    <a:pt x="28" y="277"/>
                  </a:cubicBezTo>
                  <a:cubicBezTo>
                    <a:pt x="27" y="277"/>
                    <a:pt x="27" y="278"/>
                    <a:pt x="27" y="278"/>
                  </a:cubicBezTo>
                  <a:cubicBezTo>
                    <a:pt x="25" y="280"/>
                    <a:pt x="24" y="282"/>
                    <a:pt x="23" y="284"/>
                  </a:cubicBezTo>
                  <a:cubicBezTo>
                    <a:pt x="23" y="285"/>
                    <a:pt x="22" y="286"/>
                    <a:pt x="22" y="286"/>
                  </a:cubicBezTo>
                  <a:cubicBezTo>
                    <a:pt x="21" y="288"/>
                    <a:pt x="20" y="290"/>
                    <a:pt x="18" y="292"/>
                  </a:cubicBezTo>
                  <a:cubicBezTo>
                    <a:pt x="18" y="293"/>
                    <a:pt x="18" y="294"/>
                    <a:pt x="17" y="295"/>
                  </a:cubicBezTo>
                  <a:cubicBezTo>
                    <a:pt x="16" y="297"/>
                    <a:pt x="15" y="299"/>
                    <a:pt x="14" y="301"/>
                  </a:cubicBezTo>
                  <a:cubicBezTo>
                    <a:pt x="14" y="302"/>
                    <a:pt x="14" y="302"/>
                    <a:pt x="13" y="303"/>
                  </a:cubicBezTo>
                  <a:cubicBezTo>
                    <a:pt x="12" y="306"/>
                    <a:pt x="11" y="308"/>
                    <a:pt x="10" y="311"/>
                  </a:cubicBezTo>
                  <a:cubicBezTo>
                    <a:pt x="10" y="311"/>
                    <a:pt x="10" y="311"/>
                    <a:pt x="10" y="311"/>
                  </a:cubicBezTo>
                  <a:cubicBezTo>
                    <a:pt x="9" y="314"/>
                    <a:pt x="8" y="317"/>
                    <a:pt x="7" y="320"/>
                  </a:cubicBezTo>
                  <a:cubicBezTo>
                    <a:pt x="7" y="321"/>
                    <a:pt x="7" y="321"/>
                    <a:pt x="7" y="322"/>
                  </a:cubicBezTo>
                  <a:cubicBezTo>
                    <a:pt x="6" y="324"/>
                    <a:pt x="5" y="327"/>
                    <a:pt x="5" y="329"/>
                  </a:cubicBezTo>
                  <a:cubicBezTo>
                    <a:pt x="4" y="330"/>
                    <a:pt x="4" y="331"/>
                    <a:pt x="4" y="332"/>
                  </a:cubicBezTo>
                  <a:cubicBezTo>
                    <a:pt x="4" y="334"/>
                    <a:pt x="3" y="336"/>
                    <a:pt x="3" y="338"/>
                  </a:cubicBezTo>
                  <a:cubicBezTo>
                    <a:pt x="3" y="339"/>
                    <a:pt x="2" y="340"/>
                    <a:pt x="2" y="341"/>
                  </a:cubicBezTo>
                  <a:cubicBezTo>
                    <a:pt x="2" y="343"/>
                    <a:pt x="2" y="345"/>
                    <a:pt x="1" y="347"/>
                  </a:cubicBezTo>
                  <a:cubicBezTo>
                    <a:pt x="1" y="348"/>
                    <a:pt x="1" y="350"/>
                    <a:pt x="1" y="351"/>
                  </a:cubicBezTo>
                  <a:cubicBezTo>
                    <a:pt x="1" y="353"/>
                    <a:pt x="0" y="355"/>
                    <a:pt x="0" y="357"/>
                  </a:cubicBezTo>
                  <a:cubicBezTo>
                    <a:pt x="0" y="358"/>
                    <a:pt x="0" y="359"/>
                    <a:pt x="0" y="360"/>
                  </a:cubicBezTo>
                  <a:cubicBezTo>
                    <a:pt x="0" y="363"/>
                    <a:pt x="0" y="366"/>
                    <a:pt x="0" y="370"/>
                  </a:cubicBezTo>
                  <a:cubicBezTo>
                    <a:pt x="0" y="399"/>
                    <a:pt x="7" y="426"/>
                    <a:pt x="20" y="450"/>
                  </a:cubicBezTo>
                  <a:cubicBezTo>
                    <a:pt x="34" y="476"/>
                    <a:pt x="55" y="498"/>
                    <a:pt x="81" y="513"/>
                  </a:cubicBezTo>
                  <a:cubicBezTo>
                    <a:pt x="85" y="516"/>
                    <a:pt x="90" y="519"/>
                    <a:pt x="95" y="521"/>
                  </a:cubicBezTo>
                  <a:cubicBezTo>
                    <a:pt x="117" y="532"/>
                    <a:pt x="142" y="538"/>
                    <a:pt x="168" y="538"/>
                  </a:cubicBezTo>
                  <a:cubicBezTo>
                    <a:pt x="168" y="568"/>
                    <a:pt x="168" y="568"/>
                    <a:pt x="168" y="568"/>
                  </a:cubicBezTo>
                  <a:cubicBezTo>
                    <a:pt x="168" y="568"/>
                    <a:pt x="168" y="568"/>
                    <a:pt x="168" y="568"/>
                  </a:cubicBezTo>
                  <a:cubicBezTo>
                    <a:pt x="168" y="573"/>
                    <a:pt x="169" y="579"/>
                    <a:pt x="171" y="584"/>
                  </a:cubicBezTo>
                  <a:cubicBezTo>
                    <a:pt x="172" y="585"/>
                    <a:pt x="172" y="586"/>
                    <a:pt x="173" y="587"/>
                  </a:cubicBezTo>
                  <a:cubicBezTo>
                    <a:pt x="174" y="589"/>
                    <a:pt x="175" y="591"/>
                    <a:pt x="176" y="592"/>
                  </a:cubicBezTo>
                  <a:cubicBezTo>
                    <a:pt x="177" y="593"/>
                    <a:pt x="178" y="594"/>
                    <a:pt x="179" y="595"/>
                  </a:cubicBezTo>
                  <a:cubicBezTo>
                    <a:pt x="180" y="596"/>
                    <a:pt x="181" y="597"/>
                    <a:pt x="182" y="598"/>
                  </a:cubicBezTo>
                  <a:cubicBezTo>
                    <a:pt x="185" y="601"/>
                    <a:pt x="189" y="604"/>
                    <a:pt x="193" y="606"/>
                  </a:cubicBezTo>
                  <a:cubicBezTo>
                    <a:pt x="197" y="607"/>
                    <a:pt x="201" y="608"/>
                    <a:pt x="205" y="609"/>
                  </a:cubicBezTo>
                  <a:cubicBezTo>
                    <a:pt x="206" y="609"/>
                    <a:pt x="208" y="609"/>
                    <a:pt x="209" y="609"/>
                  </a:cubicBezTo>
                  <a:cubicBezTo>
                    <a:pt x="209" y="609"/>
                    <a:pt x="209" y="609"/>
                    <a:pt x="209" y="609"/>
                  </a:cubicBezTo>
                  <a:cubicBezTo>
                    <a:pt x="1012" y="609"/>
                    <a:pt x="1012" y="609"/>
                    <a:pt x="1012" y="609"/>
                  </a:cubicBezTo>
                  <a:cubicBezTo>
                    <a:pt x="1022" y="609"/>
                    <a:pt x="1031" y="605"/>
                    <a:pt x="1038" y="600"/>
                  </a:cubicBezTo>
                  <a:cubicBezTo>
                    <a:pt x="1042" y="596"/>
                    <a:pt x="1046" y="592"/>
                    <a:pt x="1048" y="587"/>
                  </a:cubicBezTo>
                  <a:cubicBezTo>
                    <a:pt x="1049" y="586"/>
                    <a:pt x="1050" y="585"/>
                    <a:pt x="1050" y="584"/>
                  </a:cubicBezTo>
                  <a:cubicBezTo>
                    <a:pt x="1052" y="579"/>
                    <a:pt x="1053" y="573"/>
                    <a:pt x="1053" y="568"/>
                  </a:cubicBezTo>
                  <a:cubicBezTo>
                    <a:pt x="1053" y="568"/>
                    <a:pt x="1053" y="568"/>
                    <a:pt x="1053" y="568"/>
                  </a:cubicBezTo>
                  <a:cubicBezTo>
                    <a:pt x="1053" y="556"/>
                    <a:pt x="1053" y="556"/>
                    <a:pt x="1053" y="556"/>
                  </a:cubicBezTo>
                  <a:cubicBezTo>
                    <a:pt x="1053" y="387"/>
                    <a:pt x="1053" y="387"/>
                    <a:pt x="1053" y="387"/>
                  </a:cubicBezTo>
                  <a:cubicBezTo>
                    <a:pt x="1119" y="344"/>
                    <a:pt x="1119" y="344"/>
                    <a:pt x="1119" y="344"/>
                  </a:cubicBezTo>
                  <a:lnTo>
                    <a:pt x="1053" y="301"/>
                  </a:lnTo>
                  <a:close/>
                </a:path>
              </a:pathLst>
            </a:custGeom>
            <a:solidFill>
              <a:schemeClr val="tx1">
                <a:lumMod val="25000"/>
                <a:lumOff val="75000"/>
              </a:schemeClr>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3" name="Freeform 6"/>
            <p:cNvSpPr/>
            <p:nvPr/>
          </p:nvSpPr>
          <p:spPr bwMode="auto">
            <a:xfrm>
              <a:off x="3162300" y="1555750"/>
              <a:ext cx="2895600" cy="1998663"/>
            </a:xfrm>
            <a:custGeom>
              <a:avLst/>
              <a:gdLst>
                <a:gd name="T0" fmla="*/ 844 w 886"/>
                <a:gd name="T1" fmla="*/ 610 h 610"/>
                <a:gd name="T2" fmla="*/ 41 w 886"/>
                <a:gd name="T3" fmla="*/ 610 h 610"/>
                <a:gd name="T4" fmla="*/ 0 w 886"/>
                <a:gd name="T5" fmla="*/ 569 h 610"/>
                <a:gd name="T6" fmla="*/ 0 w 886"/>
                <a:gd name="T7" fmla="*/ 42 h 610"/>
                <a:gd name="T8" fmla="*/ 41 w 886"/>
                <a:gd name="T9" fmla="*/ 0 h 610"/>
                <a:gd name="T10" fmla="*/ 844 w 886"/>
                <a:gd name="T11" fmla="*/ 0 h 610"/>
                <a:gd name="T12" fmla="*/ 886 w 886"/>
                <a:gd name="T13" fmla="*/ 42 h 610"/>
                <a:gd name="T14" fmla="*/ 886 w 886"/>
                <a:gd name="T15" fmla="*/ 569 h 610"/>
                <a:gd name="T16" fmla="*/ 844 w 886"/>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610">
                  <a:moveTo>
                    <a:pt x="844" y="610"/>
                  </a:moveTo>
                  <a:cubicBezTo>
                    <a:pt x="41" y="610"/>
                    <a:pt x="41" y="610"/>
                    <a:pt x="41" y="610"/>
                  </a:cubicBezTo>
                  <a:cubicBezTo>
                    <a:pt x="19" y="610"/>
                    <a:pt x="0" y="591"/>
                    <a:pt x="0" y="569"/>
                  </a:cubicBezTo>
                  <a:cubicBezTo>
                    <a:pt x="0" y="42"/>
                    <a:pt x="0" y="42"/>
                    <a:pt x="0" y="42"/>
                  </a:cubicBezTo>
                  <a:cubicBezTo>
                    <a:pt x="0" y="19"/>
                    <a:pt x="19" y="0"/>
                    <a:pt x="41" y="0"/>
                  </a:cubicBezTo>
                  <a:cubicBezTo>
                    <a:pt x="844" y="0"/>
                    <a:pt x="844" y="0"/>
                    <a:pt x="844" y="0"/>
                  </a:cubicBezTo>
                  <a:cubicBezTo>
                    <a:pt x="867" y="0"/>
                    <a:pt x="886" y="19"/>
                    <a:pt x="886" y="42"/>
                  </a:cubicBezTo>
                  <a:cubicBezTo>
                    <a:pt x="886" y="569"/>
                    <a:pt x="886" y="569"/>
                    <a:pt x="886" y="569"/>
                  </a:cubicBezTo>
                  <a:cubicBezTo>
                    <a:pt x="886" y="591"/>
                    <a:pt x="867" y="610"/>
                    <a:pt x="844" y="610"/>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8" name="Freeform 7"/>
            <p:cNvSpPr/>
            <p:nvPr/>
          </p:nvSpPr>
          <p:spPr bwMode="auto">
            <a:xfrm>
              <a:off x="6042025" y="2535238"/>
              <a:ext cx="228600" cy="298450"/>
            </a:xfrm>
            <a:custGeom>
              <a:avLst/>
              <a:gdLst>
                <a:gd name="T0" fmla="*/ 0 w 144"/>
                <a:gd name="T1" fmla="*/ 0 h 188"/>
                <a:gd name="T2" fmla="*/ 0 w 144"/>
                <a:gd name="T3" fmla="*/ 188 h 188"/>
                <a:gd name="T4" fmla="*/ 144 w 144"/>
                <a:gd name="T5" fmla="*/ 95 h 188"/>
                <a:gd name="T6" fmla="*/ 0 w 144"/>
                <a:gd name="T7" fmla="*/ 0 h 188"/>
              </a:gdLst>
              <a:ahLst/>
              <a:cxnLst>
                <a:cxn ang="0">
                  <a:pos x="T0" y="T1"/>
                </a:cxn>
                <a:cxn ang="0">
                  <a:pos x="T2" y="T3"/>
                </a:cxn>
                <a:cxn ang="0">
                  <a:pos x="T4" y="T5"/>
                </a:cxn>
                <a:cxn ang="0">
                  <a:pos x="T6" y="T7"/>
                </a:cxn>
              </a:cxnLst>
              <a:rect l="0" t="0" r="r" b="b"/>
              <a:pathLst>
                <a:path w="144" h="188">
                  <a:moveTo>
                    <a:pt x="0" y="0"/>
                  </a:moveTo>
                  <a:lnTo>
                    <a:pt x="0" y="188"/>
                  </a:lnTo>
                  <a:lnTo>
                    <a:pt x="144" y="95"/>
                  </a:lnTo>
                  <a:lnTo>
                    <a:pt x="0" y="0"/>
                  </a:lnTo>
                  <a:close/>
                </a:path>
              </a:pathLst>
            </a:custGeom>
            <a:solidFill>
              <a:schemeClr val="bg1">
                <a:lumMod val="95000"/>
              </a:schemeClr>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9" name="Freeform 8"/>
            <p:cNvSpPr/>
            <p:nvPr/>
          </p:nvSpPr>
          <p:spPr bwMode="auto">
            <a:xfrm>
              <a:off x="3162300" y="1555750"/>
              <a:ext cx="2895600" cy="1998663"/>
            </a:xfrm>
            <a:custGeom>
              <a:avLst/>
              <a:gdLst>
                <a:gd name="T0" fmla="*/ 103 w 886"/>
                <a:gd name="T1" fmla="*/ 0 h 610"/>
                <a:gd name="T2" fmla="*/ 41 w 886"/>
                <a:gd name="T3" fmla="*/ 0 h 610"/>
                <a:gd name="T4" fmla="*/ 0 w 886"/>
                <a:gd name="T5" fmla="*/ 42 h 610"/>
                <a:gd name="T6" fmla="*/ 0 w 886"/>
                <a:gd name="T7" fmla="*/ 569 h 610"/>
                <a:gd name="T8" fmla="*/ 41 w 886"/>
                <a:gd name="T9" fmla="*/ 610 h 610"/>
                <a:gd name="T10" fmla="*/ 844 w 886"/>
                <a:gd name="T11" fmla="*/ 610 h 610"/>
                <a:gd name="T12" fmla="*/ 886 w 886"/>
                <a:gd name="T13" fmla="*/ 569 h 610"/>
                <a:gd name="T14" fmla="*/ 886 w 886"/>
                <a:gd name="T15" fmla="*/ 557 h 610"/>
                <a:gd name="T16" fmla="*/ 103 w 886"/>
                <a:gd name="T1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6" h="610">
                  <a:moveTo>
                    <a:pt x="103" y="0"/>
                  </a:moveTo>
                  <a:cubicBezTo>
                    <a:pt x="41" y="0"/>
                    <a:pt x="41" y="0"/>
                    <a:pt x="41" y="0"/>
                  </a:cubicBezTo>
                  <a:cubicBezTo>
                    <a:pt x="19" y="0"/>
                    <a:pt x="0" y="19"/>
                    <a:pt x="0" y="42"/>
                  </a:cubicBezTo>
                  <a:cubicBezTo>
                    <a:pt x="0" y="569"/>
                    <a:pt x="0" y="569"/>
                    <a:pt x="0" y="569"/>
                  </a:cubicBezTo>
                  <a:cubicBezTo>
                    <a:pt x="0" y="591"/>
                    <a:pt x="19" y="610"/>
                    <a:pt x="41" y="610"/>
                  </a:cubicBezTo>
                  <a:cubicBezTo>
                    <a:pt x="844" y="610"/>
                    <a:pt x="844" y="610"/>
                    <a:pt x="844" y="610"/>
                  </a:cubicBezTo>
                  <a:cubicBezTo>
                    <a:pt x="867" y="610"/>
                    <a:pt x="886" y="591"/>
                    <a:pt x="886" y="569"/>
                  </a:cubicBezTo>
                  <a:cubicBezTo>
                    <a:pt x="886" y="557"/>
                    <a:pt x="886" y="557"/>
                    <a:pt x="886" y="557"/>
                  </a:cubicBezTo>
                  <a:cubicBezTo>
                    <a:pt x="208" y="570"/>
                    <a:pt x="115" y="147"/>
                    <a:pt x="103" y="0"/>
                  </a:cubicBezTo>
                  <a:close/>
                </a:path>
              </a:pathLst>
            </a:custGeom>
            <a:solidFill>
              <a:schemeClr val="bg1">
                <a:alpha val="64000"/>
              </a:schemeClr>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3" name="Freeform 10"/>
            <p:cNvSpPr/>
            <p:nvPr/>
          </p:nvSpPr>
          <p:spPr bwMode="auto">
            <a:xfrm>
              <a:off x="3162300" y="1555750"/>
              <a:ext cx="438150" cy="487363"/>
            </a:xfrm>
            <a:custGeom>
              <a:avLst/>
              <a:gdLst>
                <a:gd name="T0" fmla="*/ 0 w 134"/>
                <a:gd name="T1" fmla="*/ 42 h 149"/>
                <a:gd name="T2" fmla="*/ 0 w 134"/>
                <a:gd name="T3" fmla="*/ 149 h 149"/>
                <a:gd name="T4" fmla="*/ 134 w 134"/>
                <a:gd name="T5" fmla="*/ 149 h 149"/>
                <a:gd name="T6" fmla="*/ 103 w 134"/>
                <a:gd name="T7" fmla="*/ 0 h 149"/>
                <a:gd name="T8" fmla="*/ 41 w 134"/>
                <a:gd name="T9" fmla="*/ 0 h 149"/>
                <a:gd name="T10" fmla="*/ 37 w 134"/>
                <a:gd name="T11" fmla="*/ 1 h 149"/>
                <a:gd name="T12" fmla="*/ 0 w 134"/>
                <a:gd name="T13" fmla="*/ 42 h 149"/>
              </a:gdLst>
              <a:ahLst/>
              <a:cxnLst>
                <a:cxn ang="0">
                  <a:pos x="T0" y="T1"/>
                </a:cxn>
                <a:cxn ang="0">
                  <a:pos x="T2" y="T3"/>
                </a:cxn>
                <a:cxn ang="0">
                  <a:pos x="T4" y="T5"/>
                </a:cxn>
                <a:cxn ang="0">
                  <a:pos x="T6" y="T7"/>
                </a:cxn>
                <a:cxn ang="0">
                  <a:pos x="T8" y="T9"/>
                </a:cxn>
                <a:cxn ang="0">
                  <a:pos x="T10" y="T11"/>
                </a:cxn>
                <a:cxn ang="0">
                  <a:pos x="T12" y="T13"/>
                </a:cxn>
              </a:cxnLst>
              <a:rect l="0" t="0" r="r" b="b"/>
              <a:pathLst>
                <a:path w="134" h="149">
                  <a:moveTo>
                    <a:pt x="0" y="42"/>
                  </a:moveTo>
                  <a:cubicBezTo>
                    <a:pt x="0" y="149"/>
                    <a:pt x="0" y="149"/>
                    <a:pt x="0" y="149"/>
                  </a:cubicBezTo>
                  <a:cubicBezTo>
                    <a:pt x="134" y="149"/>
                    <a:pt x="134" y="149"/>
                    <a:pt x="134" y="149"/>
                  </a:cubicBezTo>
                  <a:cubicBezTo>
                    <a:pt x="114" y="90"/>
                    <a:pt x="106" y="37"/>
                    <a:pt x="103" y="0"/>
                  </a:cubicBezTo>
                  <a:cubicBezTo>
                    <a:pt x="41" y="0"/>
                    <a:pt x="41" y="0"/>
                    <a:pt x="41" y="0"/>
                  </a:cubicBezTo>
                  <a:cubicBezTo>
                    <a:pt x="40" y="0"/>
                    <a:pt x="39" y="1"/>
                    <a:pt x="37" y="1"/>
                  </a:cubicBezTo>
                  <a:cubicBezTo>
                    <a:pt x="16" y="3"/>
                    <a:pt x="0" y="20"/>
                    <a:pt x="0" y="42"/>
                  </a:cubicBezTo>
                  <a:close/>
                </a:path>
              </a:pathLst>
            </a:custGeom>
            <a:solidFill>
              <a:schemeClr val="bg1">
                <a:alpha val="10000"/>
              </a:schemeClr>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sp>
        <p:nvSpPr>
          <p:cNvPr id="17" name="文本框 16"/>
          <p:cNvSpPr txBox="1"/>
          <p:nvPr/>
        </p:nvSpPr>
        <p:spPr>
          <a:xfrm>
            <a:off x="3185795" y="5312410"/>
            <a:ext cx="3681730" cy="645160"/>
          </a:xfrm>
          <a:prstGeom prst="rect">
            <a:avLst/>
          </a:prstGeom>
          <a:noFill/>
        </p:spPr>
        <p:txBody>
          <a:bodyPr wrap="square" rtlCol="0" anchor="t">
            <a:spAutoFit/>
          </a:bodyPr>
          <a:lstStyle/>
          <a:p>
            <a:r>
              <a:rPr lang="zh-CN" altLang="en-US" dirty="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供应商通过微信</a:t>
            </a:r>
            <a:r>
              <a:rPr lang="zh-CN" altLang="en-US" dirty="0" smtClean="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接收到订单送货，也可一</a:t>
            </a:r>
            <a:r>
              <a:rPr lang="zh-CN" altLang="en-US" dirty="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键打印送货清单</a:t>
            </a:r>
            <a:endParaRPr lang="zh-CN" altLang="en-US" dirty="0"/>
          </a:p>
        </p:txBody>
      </p:sp>
      <p:sp>
        <p:nvSpPr>
          <p:cNvPr id="50" name="Oval 11"/>
          <p:cNvSpPr>
            <a:spLocks noChangeArrowheads="1"/>
          </p:cNvSpPr>
          <p:nvPr/>
        </p:nvSpPr>
        <p:spPr bwMode="auto">
          <a:xfrm flipH="1">
            <a:off x="6786915" y="5181029"/>
            <a:ext cx="1030609" cy="1036575"/>
          </a:xfrm>
          <a:prstGeom prst="ellipse">
            <a:avLst/>
          </a:prstGeom>
          <a:solidFill>
            <a:schemeClr val="accent2"/>
          </a:solidFill>
          <a:ln>
            <a:noFill/>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51" name="Group 67"/>
          <p:cNvGrpSpPr/>
          <p:nvPr/>
        </p:nvGrpSpPr>
        <p:grpSpPr>
          <a:xfrm>
            <a:off x="7042662" y="5392134"/>
            <a:ext cx="614363" cy="614363"/>
            <a:chOff x="10948988" y="2659063"/>
            <a:chExt cx="614362" cy="614362"/>
          </a:xfrm>
          <a:solidFill>
            <a:schemeClr val="bg1"/>
          </a:solidFill>
        </p:grpSpPr>
        <p:sp>
          <p:nvSpPr>
            <p:cNvPr id="52" name="Freeform 112"/>
            <p:cNvSpPr>
              <a:spLocks noEditPoints="1"/>
            </p:cNvSpPr>
            <p:nvPr/>
          </p:nvSpPr>
          <p:spPr bwMode="auto">
            <a:xfrm>
              <a:off x="10948988" y="2659063"/>
              <a:ext cx="614362" cy="614362"/>
            </a:xfrm>
            <a:custGeom>
              <a:avLst/>
              <a:gdLst>
                <a:gd name="T0" fmla="*/ 1246 w 3483"/>
                <a:gd name="T1" fmla="*/ 2263 h 3483"/>
                <a:gd name="T2" fmla="*/ 1059 w 3483"/>
                <a:gd name="T3" fmla="*/ 2432 h 3483"/>
                <a:gd name="T4" fmla="*/ 986 w 3483"/>
                <a:gd name="T5" fmla="*/ 2683 h 3483"/>
                <a:gd name="T6" fmla="*/ 1307 w 3483"/>
                <a:gd name="T7" fmla="*/ 3026 h 3483"/>
                <a:gd name="T8" fmla="*/ 1668 w 3483"/>
                <a:gd name="T9" fmla="*/ 2861 h 3483"/>
                <a:gd name="T10" fmla="*/ 2092 w 3483"/>
                <a:gd name="T11" fmla="*/ 3052 h 3483"/>
                <a:gd name="T12" fmla="*/ 2491 w 3483"/>
                <a:gd name="T13" fmla="*/ 2872 h 3483"/>
                <a:gd name="T14" fmla="*/ 2443 w 3483"/>
                <a:gd name="T15" fmla="*/ 2476 h 3483"/>
                <a:gd name="T16" fmla="*/ 2275 w 3483"/>
                <a:gd name="T17" fmla="*/ 2288 h 3483"/>
                <a:gd name="T18" fmla="*/ 2023 w 3483"/>
                <a:gd name="T19" fmla="*/ 2215 h 3483"/>
                <a:gd name="T20" fmla="*/ 1394 w 3483"/>
                <a:gd name="T21" fmla="*/ 430 h 3483"/>
                <a:gd name="T22" fmla="*/ 988 w 3483"/>
                <a:gd name="T23" fmla="*/ 614 h 3483"/>
                <a:gd name="T24" fmla="*/ 666 w 3483"/>
                <a:gd name="T25" fmla="*/ 915 h 3483"/>
                <a:gd name="T26" fmla="*/ 457 w 3483"/>
                <a:gd name="T27" fmla="*/ 1307 h 3483"/>
                <a:gd name="T28" fmla="*/ 622 w 3483"/>
                <a:gd name="T29" fmla="*/ 1667 h 3483"/>
                <a:gd name="T30" fmla="*/ 432 w 3483"/>
                <a:gd name="T31" fmla="*/ 2093 h 3483"/>
                <a:gd name="T32" fmla="*/ 614 w 3483"/>
                <a:gd name="T33" fmla="*/ 2495 h 3483"/>
                <a:gd name="T34" fmla="*/ 844 w 3483"/>
                <a:gd name="T35" fmla="*/ 2682 h 3483"/>
                <a:gd name="T36" fmla="*/ 915 w 3483"/>
                <a:gd name="T37" fmla="*/ 2386 h 3483"/>
                <a:gd name="T38" fmla="*/ 1112 w 3483"/>
                <a:gd name="T39" fmla="*/ 2166 h 3483"/>
                <a:gd name="T40" fmla="*/ 1396 w 3483"/>
                <a:gd name="T41" fmla="*/ 2062 h 3483"/>
                <a:gd name="T42" fmla="*/ 2214 w 3483"/>
                <a:gd name="T43" fmla="*/ 2087 h 3483"/>
                <a:gd name="T44" fmla="*/ 2470 w 3483"/>
                <a:gd name="T45" fmla="*/ 2240 h 3483"/>
                <a:gd name="T46" fmla="*/ 2625 w 3483"/>
                <a:gd name="T47" fmla="*/ 2495 h 3483"/>
                <a:gd name="T48" fmla="*/ 2715 w 3483"/>
                <a:gd name="T49" fmla="*/ 2685 h 3483"/>
                <a:gd name="T50" fmla="*/ 2962 w 3483"/>
                <a:gd name="T51" fmla="*/ 2334 h 3483"/>
                <a:gd name="T52" fmla="*/ 3086 w 3483"/>
                <a:gd name="T53" fmla="*/ 1912 h 3483"/>
                <a:gd name="T54" fmla="*/ 3087 w 3483"/>
                <a:gd name="T55" fmla="*/ 1574 h 3483"/>
                <a:gd name="T56" fmla="*/ 2958 w 3483"/>
                <a:gd name="T57" fmla="*/ 1143 h 3483"/>
                <a:gd name="T58" fmla="*/ 2703 w 3483"/>
                <a:gd name="T59" fmla="*/ 785 h 3483"/>
                <a:gd name="T60" fmla="*/ 2346 w 3483"/>
                <a:gd name="T61" fmla="*/ 527 h 3483"/>
                <a:gd name="T62" fmla="*/ 1916 w 3483"/>
                <a:gd name="T63" fmla="*/ 396 h 3483"/>
                <a:gd name="T64" fmla="*/ 1667 w 3483"/>
                <a:gd name="T65" fmla="*/ 0 h 3483"/>
                <a:gd name="T66" fmla="*/ 2115 w 3483"/>
                <a:gd name="T67" fmla="*/ 278 h 3483"/>
                <a:gd name="T68" fmla="*/ 2553 w 3483"/>
                <a:gd name="T69" fmla="*/ 469 h 3483"/>
                <a:gd name="T70" fmla="*/ 2907 w 3483"/>
                <a:gd name="T71" fmla="*/ 782 h 3483"/>
                <a:gd name="T72" fmla="*/ 3148 w 3483"/>
                <a:gd name="T73" fmla="*/ 1191 h 3483"/>
                <a:gd name="T74" fmla="*/ 3251 w 3483"/>
                <a:gd name="T75" fmla="*/ 1668 h 3483"/>
                <a:gd name="T76" fmla="*/ 3227 w 3483"/>
                <a:gd name="T77" fmla="*/ 2019 h 3483"/>
                <a:gd name="T78" fmla="*/ 3064 w 3483"/>
                <a:gd name="T79" fmla="*/ 2470 h 3483"/>
                <a:gd name="T80" fmla="*/ 2774 w 3483"/>
                <a:gd name="T81" fmla="*/ 2841 h 3483"/>
                <a:gd name="T82" fmla="*/ 2384 w 3483"/>
                <a:gd name="T83" fmla="*/ 3108 h 3483"/>
                <a:gd name="T84" fmla="*/ 1922 w 3483"/>
                <a:gd name="T85" fmla="*/ 3242 h 3483"/>
                <a:gd name="T86" fmla="*/ 1567 w 3483"/>
                <a:gd name="T87" fmla="*/ 3243 h 3483"/>
                <a:gd name="T88" fmla="*/ 1102 w 3483"/>
                <a:gd name="T89" fmla="*/ 3110 h 3483"/>
                <a:gd name="T90" fmla="*/ 710 w 3483"/>
                <a:gd name="T91" fmla="*/ 2844 h 3483"/>
                <a:gd name="T92" fmla="*/ 419 w 3483"/>
                <a:gd name="T93" fmla="*/ 2472 h 3483"/>
                <a:gd name="T94" fmla="*/ 255 w 3483"/>
                <a:gd name="T95" fmla="*/ 2020 h 3483"/>
                <a:gd name="T96" fmla="*/ 232 w 3483"/>
                <a:gd name="T97" fmla="*/ 1668 h 3483"/>
                <a:gd name="T98" fmla="*/ 336 w 3483"/>
                <a:gd name="T99" fmla="*/ 1189 h 3483"/>
                <a:gd name="T100" fmla="*/ 578 w 3483"/>
                <a:gd name="T101" fmla="*/ 780 h 3483"/>
                <a:gd name="T102" fmla="*/ 933 w 3483"/>
                <a:gd name="T103" fmla="*/ 467 h 3483"/>
                <a:gd name="T104" fmla="*/ 1373 w 3483"/>
                <a:gd name="T105" fmla="*/ 275 h 3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83" h="3483">
                  <a:moveTo>
                    <a:pt x="1453" y="2215"/>
                  </a:moveTo>
                  <a:lnTo>
                    <a:pt x="1398" y="2219"/>
                  </a:lnTo>
                  <a:lnTo>
                    <a:pt x="1346" y="2228"/>
                  </a:lnTo>
                  <a:lnTo>
                    <a:pt x="1295" y="2243"/>
                  </a:lnTo>
                  <a:lnTo>
                    <a:pt x="1246" y="2263"/>
                  </a:lnTo>
                  <a:lnTo>
                    <a:pt x="1202" y="2288"/>
                  </a:lnTo>
                  <a:lnTo>
                    <a:pt x="1160" y="2318"/>
                  </a:lnTo>
                  <a:lnTo>
                    <a:pt x="1122" y="2352"/>
                  </a:lnTo>
                  <a:lnTo>
                    <a:pt x="1088" y="2390"/>
                  </a:lnTo>
                  <a:lnTo>
                    <a:pt x="1059" y="2432"/>
                  </a:lnTo>
                  <a:lnTo>
                    <a:pt x="1033" y="2476"/>
                  </a:lnTo>
                  <a:lnTo>
                    <a:pt x="1013" y="2525"/>
                  </a:lnTo>
                  <a:lnTo>
                    <a:pt x="998" y="2575"/>
                  </a:lnTo>
                  <a:lnTo>
                    <a:pt x="989" y="2628"/>
                  </a:lnTo>
                  <a:lnTo>
                    <a:pt x="986" y="2683"/>
                  </a:lnTo>
                  <a:lnTo>
                    <a:pt x="986" y="2868"/>
                  </a:lnTo>
                  <a:lnTo>
                    <a:pt x="1062" y="2915"/>
                  </a:lnTo>
                  <a:lnTo>
                    <a:pt x="1140" y="2957"/>
                  </a:lnTo>
                  <a:lnTo>
                    <a:pt x="1222" y="2994"/>
                  </a:lnTo>
                  <a:lnTo>
                    <a:pt x="1307" y="3026"/>
                  </a:lnTo>
                  <a:lnTo>
                    <a:pt x="1393" y="3052"/>
                  </a:lnTo>
                  <a:lnTo>
                    <a:pt x="1483" y="3072"/>
                  </a:lnTo>
                  <a:lnTo>
                    <a:pt x="1574" y="3087"/>
                  </a:lnTo>
                  <a:lnTo>
                    <a:pt x="1668" y="3096"/>
                  </a:lnTo>
                  <a:lnTo>
                    <a:pt x="1668" y="2861"/>
                  </a:lnTo>
                  <a:lnTo>
                    <a:pt x="1824" y="2861"/>
                  </a:lnTo>
                  <a:lnTo>
                    <a:pt x="1824" y="3096"/>
                  </a:lnTo>
                  <a:lnTo>
                    <a:pt x="1915" y="3087"/>
                  </a:lnTo>
                  <a:lnTo>
                    <a:pt x="2004" y="3072"/>
                  </a:lnTo>
                  <a:lnTo>
                    <a:pt x="2092" y="3052"/>
                  </a:lnTo>
                  <a:lnTo>
                    <a:pt x="2176" y="3027"/>
                  </a:lnTo>
                  <a:lnTo>
                    <a:pt x="2260" y="2995"/>
                  </a:lnTo>
                  <a:lnTo>
                    <a:pt x="2340" y="2959"/>
                  </a:lnTo>
                  <a:lnTo>
                    <a:pt x="2417" y="2918"/>
                  </a:lnTo>
                  <a:lnTo>
                    <a:pt x="2491" y="2872"/>
                  </a:lnTo>
                  <a:lnTo>
                    <a:pt x="2491" y="2683"/>
                  </a:lnTo>
                  <a:lnTo>
                    <a:pt x="2488" y="2628"/>
                  </a:lnTo>
                  <a:lnTo>
                    <a:pt x="2478" y="2575"/>
                  </a:lnTo>
                  <a:lnTo>
                    <a:pt x="2463" y="2525"/>
                  </a:lnTo>
                  <a:lnTo>
                    <a:pt x="2443" y="2476"/>
                  </a:lnTo>
                  <a:lnTo>
                    <a:pt x="2418" y="2432"/>
                  </a:lnTo>
                  <a:lnTo>
                    <a:pt x="2388" y="2390"/>
                  </a:lnTo>
                  <a:lnTo>
                    <a:pt x="2355" y="2352"/>
                  </a:lnTo>
                  <a:lnTo>
                    <a:pt x="2317" y="2318"/>
                  </a:lnTo>
                  <a:lnTo>
                    <a:pt x="2275" y="2288"/>
                  </a:lnTo>
                  <a:lnTo>
                    <a:pt x="2230" y="2263"/>
                  </a:lnTo>
                  <a:lnTo>
                    <a:pt x="2182" y="2243"/>
                  </a:lnTo>
                  <a:lnTo>
                    <a:pt x="2131" y="2228"/>
                  </a:lnTo>
                  <a:lnTo>
                    <a:pt x="2078" y="2219"/>
                  </a:lnTo>
                  <a:lnTo>
                    <a:pt x="2023" y="2215"/>
                  </a:lnTo>
                  <a:lnTo>
                    <a:pt x="1453" y="2215"/>
                  </a:lnTo>
                  <a:close/>
                  <a:moveTo>
                    <a:pt x="1668" y="386"/>
                  </a:moveTo>
                  <a:lnTo>
                    <a:pt x="1575" y="395"/>
                  </a:lnTo>
                  <a:lnTo>
                    <a:pt x="1483" y="410"/>
                  </a:lnTo>
                  <a:lnTo>
                    <a:pt x="1394" y="430"/>
                  </a:lnTo>
                  <a:lnTo>
                    <a:pt x="1308" y="456"/>
                  </a:lnTo>
                  <a:lnTo>
                    <a:pt x="1223" y="488"/>
                  </a:lnTo>
                  <a:lnTo>
                    <a:pt x="1141" y="525"/>
                  </a:lnTo>
                  <a:lnTo>
                    <a:pt x="1063" y="567"/>
                  </a:lnTo>
                  <a:lnTo>
                    <a:pt x="988" y="614"/>
                  </a:lnTo>
                  <a:lnTo>
                    <a:pt x="916" y="666"/>
                  </a:lnTo>
                  <a:lnTo>
                    <a:pt x="848" y="722"/>
                  </a:lnTo>
                  <a:lnTo>
                    <a:pt x="783" y="782"/>
                  </a:lnTo>
                  <a:lnTo>
                    <a:pt x="722" y="846"/>
                  </a:lnTo>
                  <a:lnTo>
                    <a:pt x="666" y="915"/>
                  </a:lnTo>
                  <a:lnTo>
                    <a:pt x="614" y="987"/>
                  </a:lnTo>
                  <a:lnTo>
                    <a:pt x="568" y="1063"/>
                  </a:lnTo>
                  <a:lnTo>
                    <a:pt x="526" y="1141"/>
                  </a:lnTo>
                  <a:lnTo>
                    <a:pt x="489" y="1222"/>
                  </a:lnTo>
                  <a:lnTo>
                    <a:pt x="457" y="1307"/>
                  </a:lnTo>
                  <a:lnTo>
                    <a:pt x="431" y="1393"/>
                  </a:lnTo>
                  <a:lnTo>
                    <a:pt x="410" y="1483"/>
                  </a:lnTo>
                  <a:lnTo>
                    <a:pt x="396" y="1574"/>
                  </a:lnTo>
                  <a:lnTo>
                    <a:pt x="387" y="1667"/>
                  </a:lnTo>
                  <a:lnTo>
                    <a:pt x="622" y="1667"/>
                  </a:lnTo>
                  <a:lnTo>
                    <a:pt x="622" y="1823"/>
                  </a:lnTo>
                  <a:lnTo>
                    <a:pt x="387" y="1823"/>
                  </a:lnTo>
                  <a:lnTo>
                    <a:pt x="396" y="1915"/>
                  </a:lnTo>
                  <a:lnTo>
                    <a:pt x="411" y="2004"/>
                  </a:lnTo>
                  <a:lnTo>
                    <a:pt x="432" y="2093"/>
                  </a:lnTo>
                  <a:lnTo>
                    <a:pt x="457" y="2178"/>
                  </a:lnTo>
                  <a:lnTo>
                    <a:pt x="489" y="2262"/>
                  </a:lnTo>
                  <a:lnTo>
                    <a:pt x="526" y="2343"/>
                  </a:lnTo>
                  <a:lnTo>
                    <a:pt x="568" y="2420"/>
                  </a:lnTo>
                  <a:lnTo>
                    <a:pt x="614" y="2495"/>
                  </a:lnTo>
                  <a:lnTo>
                    <a:pt x="666" y="2566"/>
                  </a:lnTo>
                  <a:lnTo>
                    <a:pt x="721" y="2634"/>
                  </a:lnTo>
                  <a:lnTo>
                    <a:pt x="781" y="2698"/>
                  </a:lnTo>
                  <a:lnTo>
                    <a:pt x="844" y="2758"/>
                  </a:lnTo>
                  <a:lnTo>
                    <a:pt x="844" y="2682"/>
                  </a:lnTo>
                  <a:lnTo>
                    <a:pt x="846" y="2619"/>
                  </a:lnTo>
                  <a:lnTo>
                    <a:pt x="855" y="2557"/>
                  </a:lnTo>
                  <a:lnTo>
                    <a:pt x="869" y="2498"/>
                  </a:lnTo>
                  <a:lnTo>
                    <a:pt x="890" y="2440"/>
                  </a:lnTo>
                  <a:lnTo>
                    <a:pt x="915" y="2386"/>
                  </a:lnTo>
                  <a:lnTo>
                    <a:pt x="946" y="2335"/>
                  </a:lnTo>
                  <a:lnTo>
                    <a:pt x="982" y="2287"/>
                  </a:lnTo>
                  <a:lnTo>
                    <a:pt x="1021" y="2243"/>
                  </a:lnTo>
                  <a:lnTo>
                    <a:pt x="1065" y="2203"/>
                  </a:lnTo>
                  <a:lnTo>
                    <a:pt x="1112" y="2166"/>
                  </a:lnTo>
                  <a:lnTo>
                    <a:pt x="1164" y="2135"/>
                  </a:lnTo>
                  <a:lnTo>
                    <a:pt x="1218" y="2109"/>
                  </a:lnTo>
                  <a:lnTo>
                    <a:pt x="1275" y="2088"/>
                  </a:lnTo>
                  <a:lnTo>
                    <a:pt x="1334" y="2072"/>
                  </a:lnTo>
                  <a:lnTo>
                    <a:pt x="1396" y="2062"/>
                  </a:lnTo>
                  <a:lnTo>
                    <a:pt x="1460" y="2059"/>
                  </a:lnTo>
                  <a:lnTo>
                    <a:pt x="2030" y="2059"/>
                  </a:lnTo>
                  <a:lnTo>
                    <a:pt x="2093" y="2062"/>
                  </a:lnTo>
                  <a:lnTo>
                    <a:pt x="2155" y="2072"/>
                  </a:lnTo>
                  <a:lnTo>
                    <a:pt x="2214" y="2087"/>
                  </a:lnTo>
                  <a:lnTo>
                    <a:pt x="2271" y="2108"/>
                  </a:lnTo>
                  <a:lnTo>
                    <a:pt x="2325" y="2133"/>
                  </a:lnTo>
                  <a:lnTo>
                    <a:pt x="2377" y="2165"/>
                  </a:lnTo>
                  <a:lnTo>
                    <a:pt x="2425" y="2200"/>
                  </a:lnTo>
                  <a:lnTo>
                    <a:pt x="2470" y="2240"/>
                  </a:lnTo>
                  <a:lnTo>
                    <a:pt x="2510" y="2284"/>
                  </a:lnTo>
                  <a:lnTo>
                    <a:pt x="2546" y="2331"/>
                  </a:lnTo>
                  <a:lnTo>
                    <a:pt x="2577" y="2383"/>
                  </a:lnTo>
                  <a:lnTo>
                    <a:pt x="2604" y="2438"/>
                  </a:lnTo>
                  <a:lnTo>
                    <a:pt x="2625" y="2495"/>
                  </a:lnTo>
                  <a:lnTo>
                    <a:pt x="2640" y="2555"/>
                  </a:lnTo>
                  <a:lnTo>
                    <a:pt x="2649" y="2618"/>
                  </a:lnTo>
                  <a:lnTo>
                    <a:pt x="2652" y="2682"/>
                  </a:lnTo>
                  <a:lnTo>
                    <a:pt x="2652" y="2744"/>
                  </a:lnTo>
                  <a:lnTo>
                    <a:pt x="2715" y="2685"/>
                  </a:lnTo>
                  <a:lnTo>
                    <a:pt x="2773" y="2622"/>
                  </a:lnTo>
                  <a:lnTo>
                    <a:pt x="2827" y="2554"/>
                  </a:lnTo>
                  <a:lnTo>
                    <a:pt x="2876" y="2483"/>
                  </a:lnTo>
                  <a:lnTo>
                    <a:pt x="2920" y="2411"/>
                  </a:lnTo>
                  <a:lnTo>
                    <a:pt x="2962" y="2334"/>
                  </a:lnTo>
                  <a:lnTo>
                    <a:pt x="2996" y="2254"/>
                  </a:lnTo>
                  <a:lnTo>
                    <a:pt x="3027" y="2172"/>
                  </a:lnTo>
                  <a:lnTo>
                    <a:pt x="3052" y="2088"/>
                  </a:lnTo>
                  <a:lnTo>
                    <a:pt x="3072" y="2001"/>
                  </a:lnTo>
                  <a:lnTo>
                    <a:pt x="3086" y="1912"/>
                  </a:lnTo>
                  <a:lnTo>
                    <a:pt x="3095" y="1823"/>
                  </a:lnTo>
                  <a:lnTo>
                    <a:pt x="2860" y="1823"/>
                  </a:lnTo>
                  <a:lnTo>
                    <a:pt x="2860" y="1667"/>
                  </a:lnTo>
                  <a:lnTo>
                    <a:pt x="3096" y="1667"/>
                  </a:lnTo>
                  <a:lnTo>
                    <a:pt x="3087" y="1574"/>
                  </a:lnTo>
                  <a:lnTo>
                    <a:pt x="3073" y="1483"/>
                  </a:lnTo>
                  <a:lnTo>
                    <a:pt x="3052" y="1394"/>
                  </a:lnTo>
                  <a:lnTo>
                    <a:pt x="3027" y="1308"/>
                  </a:lnTo>
                  <a:lnTo>
                    <a:pt x="2995" y="1224"/>
                  </a:lnTo>
                  <a:lnTo>
                    <a:pt x="2958" y="1143"/>
                  </a:lnTo>
                  <a:lnTo>
                    <a:pt x="2917" y="1064"/>
                  </a:lnTo>
                  <a:lnTo>
                    <a:pt x="2870" y="989"/>
                  </a:lnTo>
                  <a:lnTo>
                    <a:pt x="2819" y="917"/>
                  </a:lnTo>
                  <a:lnTo>
                    <a:pt x="2763" y="850"/>
                  </a:lnTo>
                  <a:lnTo>
                    <a:pt x="2703" y="785"/>
                  </a:lnTo>
                  <a:lnTo>
                    <a:pt x="2639" y="724"/>
                  </a:lnTo>
                  <a:lnTo>
                    <a:pt x="2571" y="668"/>
                  </a:lnTo>
                  <a:lnTo>
                    <a:pt x="2499" y="616"/>
                  </a:lnTo>
                  <a:lnTo>
                    <a:pt x="2424" y="569"/>
                  </a:lnTo>
                  <a:lnTo>
                    <a:pt x="2346" y="527"/>
                  </a:lnTo>
                  <a:lnTo>
                    <a:pt x="2265" y="490"/>
                  </a:lnTo>
                  <a:lnTo>
                    <a:pt x="2182" y="458"/>
                  </a:lnTo>
                  <a:lnTo>
                    <a:pt x="2095" y="432"/>
                  </a:lnTo>
                  <a:lnTo>
                    <a:pt x="2006" y="411"/>
                  </a:lnTo>
                  <a:lnTo>
                    <a:pt x="1916" y="396"/>
                  </a:lnTo>
                  <a:lnTo>
                    <a:pt x="1823" y="387"/>
                  </a:lnTo>
                  <a:lnTo>
                    <a:pt x="1823" y="622"/>
                  </a:lnTo>
                  <a:lnTo>
                    <a:pt x="1668" y="622"/>
                  </a:lnTo>
                  <a:lnTo>
                    <a:pt x="1668" y="386"/>
                  </a:lnTo>
                  <a:close/>
                  <a:moveTo>
                    <a:pt x="1667" y="0"/>
                  </a:moveTo>
                  <a:lnTo>
                    <a:pt x="1823" y="0"/>
                  </a:lnTo>
                  <a:lnTo>
                    <a:pt x="1823" y="232"/>
                  </a:lnTo>
                  <a:lnTo>
                    <a:pt x="1922" y="241"/>
                  </a:lnTo>
                  <a:lnTo>
                    <a:pt x="2019" y="256"/>
                  </a:lnTo>
                  <a:lnTo>
                    <a:pt x="2115" y="278"/>
                  </a:lnTo>
                  <a:lnTo>
                    <a:pt x="2208" y="305"/>
                  </a:lnTo>
                  <a:lnTo>
                    <a:pt x="2299" y="338"/>
                  </a:lnTo>
                  <a:lnTo>
                    <a:pt x="2386" y="376"/>
                  </a:lnTo>
                  <a:lnTo>
                    <a:pt x="2471" y="420"/>
                  </a:lnTo>
                  <a:lnTo>
                    <a:pt x="2553" y="469"/>
                  </a:lnTo>
                  <a:lnTo>
                    <a:pt x="2631" y="522"/>
                  </a:lnTo>
                  <a:lnTo>
                    <a:pt x="2706" y="582"/>
                  </a:lnTo>
                  <a:lnTo>
                    <a:pt x="2777" y="644"/>
                  </a:lnTo>
                  <a:lnTo>
                    <a:pt x="2843" y="711"/>
                  </a:lnTo>
                  <a:lnTo>
                    <a:pt x="2907" y="782"/>
                  </a:lnTo>
                  <a:lnTo>
                    <a:pt x="2965" y="857"/>
                  </a:lnTo>
                  <a:lnTo>
                    <a:pt x="3019" y="936"/>
                  </a:lnTo>
                  <a:lnTo>
                    <a:pt x="3067" y="1017"/>
                  </a:lnTo>
                  <a:lnTo>
                    <a:pt x="3110" y="1103"/>
                  </a:lnTo>
                  <a:lnTo>
                    <a:pt x="3148" y="1191"/>
                  </a:lnTo>
                  <a:lnTo>
                    <a:pt x="3181" y="1281"/>
                  </a:lnTo>
                  <a:lnTo>
                    <a:pt x="3208" y="1375"/>
                  </a:lnTo>
                  <a:lnTo>
                    <a:pt x="3229" y="1470"/>
                  </a:lnTo>
                  <a:lnTo>
                    <a:pt x="3243" y="1568"/>
                  </a:lnTo>
                  <a:lnTo>
                    <a:pt x="3251" y="1668"/>
                  </a:lnTo>
                  <a:lnTo>
                    <a:pt x="3483" y="1668"/>
                  </a:lnTo>
                  <a:lnTo>
                    <a:pt x="3483" y="1823"/>
                  </a:lnTo>
                  <a:lnTo>
                    <a:pt x="3251" y="1823"/>
                  </a:lnTo>
                  <a:lnTo>
                    <a:pt x="3242" y="1922"/>
                  </a:lnTo>
                  <a:lnTo>
                    <a:pt x="3227" y="2019"/>
                  </a:lnTo>
                  <a:lnTo>
                    <a:pt x="3205" y="2114"/>
                  </a:lnTo>
                  <a:lnTo>
                    <a:pt x="3179" y="2207"/>
                  </a:lnTo>
                  <a:lnTo>
                    <a:pt x="3146" y="2298"/>
                  </a:lnTo>
                  <a:lnTo>
                    <a:pt x="3107" y="2385"/>
                  </a:lnTo>
                  <a:lnTo>
                    <a:pt x="3064" y="2470"/>
                  </a:lnTo>
                  <a:lnTo>
                    <a:pt x="3015" y="2551"/>
                  </a:lnTo>
                  <a:lnTo>
                    <a:pt x="2962" y="2629"/>
                  </a:lnTo>
                  <a:lnTo>
                    <a:pt x="2904" y="2704"/>
                  </a:lnTo>
                  <a:lnTo>
                    <a:pt x="2841" y="2775"/>
                  </a:lnTo>
                  <a:lnTo>
                    <a:pt x="2774" y="2841"/>
                  </a:lnTo>
                  <a:lnTo>
                    <a:pt x="2703" y="2905"/>
                  </a:lnTo>
                  <a:lnTo>
                    <a:pt x="2629" y="2963"/>
                  </a:lnTo>
                  <a:lnTo>
                    <a:pt x="2551" y="3016"/>
                  </a:lnTo>
                  <a:lnTo>
                    <a:pt x="2469" y="3065"/>
                  </a:lnTo>
                  <a:lnTo>
                    <a:pt x="2384" y="3108"/>
                  </a:lnTo>
                  <a:lnTo>
                    <a:pt x="2297" y="3146"/>
                  </a:lnTo>
                  <a:lnTo>
                    <a:pt x="2207" y="3179"/>
                  </a:lnTo>
                  <a:lnTo>
                    <a:pt x="2114" y="3206"/>
                  </a:lnTo>
                  <a:lnTo>
                    <a:pt x="2019" y="3228"/>
                  </a:lnTo>
                  <a:lnTo>
                    <a:pt x="1922" y="3242"/>
                  </a:lnTo>
                  <a:lnTo>
                    <a:pt x="1823" y="3251"/>
                  </a:lnTo>
                  <a:lnTo>
                    <a:pt x="1823" y="3483"/>
                  </a:lnTo>
                  <a:lnTo>
                    <a:pt x="1667" y="3483"/>
                  </a:lnTo>
                  <a:lnTo>
                    <a:pt x="1667" y="3252"/>
                  </a:lnTo>
                  <a:lnTo>
                    <a:pt x="1567" y="3243"/>
                  </a:lnTo>
                  <a:lnTo>
                    <a:pt x="1470" y="3229"/>
                  </a:lnTo>
                  <a:lnTo>
                    <a:pt x="1374" y="3209"/>
                  </a:lnTo>
                  <a:lnTo>
                    <a:pt x="1281" y="3181"/>
                  </a:lnTo>
                  <a:lnTo>
                    <a:pt x="1191" y="3148"/>
                  </a:lnTo>
                  <a:lnTo>
                    <a:pt x="1102" y="3110"/>
                  </a:lnTo>
                  <a:lnTo>
                    <a:pt x="1017" y="3067"/>
                  </a:lnTo>
                  <a:lnTo>
                    <a:pt x="935" y="3019"/>
                  </a:lnTo>
                  <a:lnTo>
                    <a:pt x="857" y="2965"/>
                  </a:lnTo>
                  <a:lnTo>
                    <a:pt x="782" y="2907"/>
                  </a:lnTo>
                  <a:lnTo>
                    <a:pt x="710" y="2844"/>
                  </a:lnTo>
                  <a:lnTo>
                    <a:pt x="643" y="2777"/>
                  </a:lnTo>
                  <a:lnTo>
                    <a:pt x="581" y="2706"/>
                  </a:lnTo>
                  <a:lnTo>
                    <a:pt x="521" y="2632"/>
                  </a:lnTo>
                  <a:lnTo>
                    <a:pt x="468" y="2553"/>
                  </a:lnTo>
                  <a:lnTo>
                    <a:pt x="419" y="2472"/>
                  </a:lnTo>
                  <a:lnTo>
                    <a:pt x="376" y="2387"/>
                  </a:lnTo>
                  <a:lnTo>
                    <a:pt x="337" y="2299"/>
                  </a:lnTo>
                  <a:lnTo>
                    <a:pt x="304" y="2209"/>
                  </a:lnTo>
                  <a:lnTo>
                    <a:pt x="277" y="2115"/>
                  </a:lnTo>
                  <a:lnTo>
                    <a:pt x="255" y="2020"/>
                  </a:lnTo>
                  <a:lnTo>
                    <a:pt x="241" y="1923"/>
                  </a:lnTo>
                  <a:lnTo>
                    <a:pt x="232" y="1823"/>
                  </a:lnTo>
                  <a:lnTo>
                    <a:pt x="0" y="1823"/>
                  </a:lnTo>
                  <a:lnTo>
                    <a:pt x="0" y="1668"/>
                  </a:lnTo>
                  <a:lnTo>
                    <a:pt x="232" y="1668"/>
                  </a:lnTo>
                  <a:lnTo>
                    <a:pt x="240" y="1567"/>
                  </a:lnTo>
                  <a:lnTo>
                    <a:pt x="254" y="1470"/>
                  </a:lnTo>
                  <a:lnTo>
                    <a:pt x="275" y="1374"/>
                  </a:lnTo>
                  <a:lnTo>
                    <a:pt x="303" y="1280"/>
                  </a:lnTo>
                  <a:lnTo>
                    <a:pt x="336" y="1189"/>
                  </a:lnTo>
                  <a:lnTo>
                    <a:pt x="374" y="1101"/>
                  </a:lnTo>
                  <a:lnTo>
                    <a:pt x="417" y="1015"/>
                  </a:lnTo>
                  <a:lnTo>
                    <a:pt x="467" y="934"/>
                  </a:lnTo>
                  <a:lnTo>
                    <a:pt x="519" y="855"/>
                  </a:lnTo>
                  <a:lnTo>
                    <a:pt x="578" y="780"/>
                  </a:lnTo>
                  <a:lnTo>
                    <a:pt x="641" y="708"/>
                  </a:lnTo>
                  <a:lnTo>
                    <a:pt x="708" y="642"/>
                  </a:lnTo>
                  <a:lnTo>
                    <a:pt x="780" y="578"/>
                  </a:lnTo>
                  <a:lnTo>
                    <a:pt x="855" y="519"/>
                  </a:lnTo>
                  <a:lnTo>
                    <a:pt x="933" y="467"/>
                  </a:lnTo>
                  <a:lnTo>
                    <a:pt x="1015" y="417"/>
                  </a:lnTo>
                  <a:lnTo>
                    <a:pt x="1101" y="374"/>
                  </a:lnTo>
                  <a:lnTo>
                    <a:pt x="1189" y="336"/>
                  </a:lnTo>
                  <a:lnTo>
                    <a:pt x="1280" y="303"/>
                  </a:lnTo>
                  <a:lnTo>
                    <a:pt x="1373" y="275"/>
                  </a:lnTo>
                  <a:lnTo>
                    <a:pt x="1469" y="254"/>
                  </a:lnTo>
                  <a:lnTo>
                    <a:pt x="1567" y="240"/>
                  </a:lnTo>
                  <a:lnTo>
                    <a:pt x="1667" y="232"/>
                  </a:lnTo>
                  <a:lnTo>
                    <a:pt x="1667" y="0"/>
                  </a:lnTo>
                  <a:close/>
                </a:path>
              </a:pathLst>
            </a:custGeom>
            <a:grpFill/>
            <a:ln w="0">
              <a:noFill/>
              <a:prstDash val="solid"/>
              <a:round/>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3" name="Freeform 113"/>
            <p:cNvSpPr>
              <a:spLocks noEditPoints="1"/>
            </p:cNvSpPr>
            <p:nvPr/>
          </p:nvSpPr>
          <p:spPr bwMode="auto">
            <a:xfrm>
              <a:off x="11169650" y="2805113"/>
              <a:ext cx="173037" cy="173037"/>
            </a:xfrm>
            <a:custGeom>
              <a:avLst/>
              <a:gdLst>
                <a:gd name="T0" fmla="*/ 443 w 977"/>
                <a:gd name="T1" fmla="*/ 151 h 977"/>
                <a:gd name="T2" fmla="*/ 359 w 977"/>
                <a:gd name="T3" fmla="*/ 173 h 977"/>
                <a:gd name="T4" fmla="*/ 285 w 977"/>
                <a:gd name="T5" fmla="*/ 216 h 977"/>
                <a:gd name="T6" fmla="*/ 225 w 977"/>
                <a:gd name="T7" fmla="*/ 276 h 977"/>
                <a:gd name="T8" fmla="*/ 181 w 977"/>
                <a:gd name="T9" fmla="*/ 350 h 977"/>
                <a:gd name="T10" fmla="*/ 158 w 977"/>
                <a:gd name="T11" fmla="*/ 434 h 977"/>
                <a:gd name="T12" fmla="*/ 158 w 977"/>
                <a:gd name="T13" fmla="*/ 526 h 977"/>
                <a:gd name="T14" fmla="*/ 181 w 977"/>
                <a:gd name="T15" fmla="*/ 611 h 977"/>
                <a:gd name="T16" fmla="*/ 225 w 977"/>
                <a:gd name="T17" fmla="*/ 685 h 977"/>
                <a:gd name="T18" fmla="*/ 284 w 977"/>
                <a:gd name="T19" fmla="*/ 745 h 977"/>
                <a:gd name="T20" fmla="*/ 358 w 977"/>
                <a:gd name="T21" fmla="*/ 788 h 977"/>
                <a:gd name="T22" fmla="*/ 443 w 977"/>
                <a:gd name="T23" fmla="*/ 811 h 977"/>
                <a:gd name="T24" fmla="*/ 534 w 977"/>
                <a:gd name="T25" fmla="*/ 811 h 977"/>
                <a:gd name="T26" fmla="*/ 619 w 977"/>
                <a:gd name="T27" fmla="*/ 788 h 977"/>
                <a:gd name="T28" fmla="*/ 693 w 977"/>
                <a:gd name="T29" fmla="*/ 745 h 977"/>
                <a:gd name="T30" fmla="*/ 752 w 977"/>
                <a:gd name="T31" fmla="*/ 685 h 977"/>
                <a:gd name="T32" fmla="*/ 796 w 977"/>
                <a:gd name="T33" fmla="*/ 611 h 977"/>
                <a:gd name="T34" fmla="*/ 819 w 977"/>
                <a:gd name="T35" fmla="*/ 526 h 977"/>
                <a:gd name="T36" fmla="*/ 819 w 977"/>
                <a:gd name="T37" fmla="*/ 436 h 977"/>
                <a:gd name="T38" fmla="*/ 796 w 977"/>
                <a:gd name="T39" fmla="*/ 350 h 977"/>
                <a:gd name="T40" fmla="*/ 752 w 977"/>
                <a:gd name="T41" fmla="*/ 276 h 977"/>
                <a:gd name="T42" fmla="*/ 692 w 977"/>
                <a:gd name="T43" fmla="*/ 216 h 977"/>
                <a:gd name="T44" fmla="*/ 618 w 977"/>
                <a:gd name="T45" fmla="*/ 173 h 977"/>
                <a:gd name="T46" fmla="*/ 534 w 977"/>
                <a:gd name="T47" fmla="*/ 151 h 977"/>
                <a:gd name="T48" fmla="*/ 489 w 977"/>
                <a:gd name="T49" fmla="*/ 0 h 977"/>
                <a:gd name="T50" fmla="*/ 599 w 977"/>
                <a:gd name="T51" fmla="*/ 12 h 977"/>
                <a:gd name="T52" fmla="*/ 702 w 977"/>
                <a:gd name="T53" fmla="*/ 49 h 977"/>
                <a:gd name="T54" fmla="*/ 792 w 977"/>
                <a:gd name="T55" fmla="*/ 107 h 977"/>
                <a:gd name="T56" fmla="*/ 868 w 977"/>
                <a:gd name="T57" fmla="*/ 183 h 977"/>
                <a:gd name="T58" fmla="*/ 928 w 977"/>
                <a:gd name="T59" fmla="*/ 274 h 977"/>
                <a:gd name="T60" fmla="*/ 965 w 977"/>
                <a:gd name="T61" fmla="*/ 377 h 977"/>
                <a:gd name="T62" fmla="*/ 977 w 977"/>
                <a:gd name="T63" fmla="*/ 488 h 977"/>
                <a:gd name="T64" fmla="*/ 965 w 977"/>
                <a:gd name="T65" fmla="*/ 599 h 977"/>
                <a:gd name="T66" fmla="*/ 928 w 977"/>
                <a:gd name="T67" fmla="*/ 702 h 977"/>
                <a:gd name="T68" fmla="*/ 868 w 977"/>
                <a:gd name="T69" fmla="*/ 792 h 977"/>
                <a:gd name="T70" fmla="*/ 792 w 977"/>
                <a:gd name="T71" fmla="*/ 868 h 977"/>
                <a:gd name="T72" fmla="*/ 702 w 977"/>
                <a:gd name="T73" fmla="*/ 927 h 977"/>
                <a:gd name="T74" fmla="*/ 599 w 977"/>
                <a:gd name="T75" fmla="*/ 964 h 977"/>
                <a:gd name="T76" fmla="*/ 489 w 977"/>
                <a:gd name="T77" fmla="*/ 977 h 977"/>
                <a:gd name="T78" fmla="*/ 378 w 977"/>
                <a:gd name="T79" fmla="*/ 964 h 977"/>
                <a:gd name="T80" fmla="*/ 275 w 977"/>
                <a:gd name="T81" fmla="*/ 927 h 977"/>
                <a:gd name="T82" fmla="*/ 185 w 977"/>
                <a:gd name="T83" fmla="*/ 868 h 977"/>
                <a:gd name="T84" fmla="*/ 109 w 977"/>
                <a:gd name="T85" fmla="*/ 792 h 977"/>
                <a:gd name="T86" fmla="*/ 49 w 977"/>
                <a:gd name="T87" fmla="*/ 702 h 977"/>
                <a:gd name="T88" fmla="*/ 12 w 977"/>
                <a:gd name="T89" fmla="*/ 599 h 977"/>
                <a:gd name="T90" fmla="*/ 0 w 977"/>
                <a:gd name="T91" fmla="*/ 488 h 977"/>
                <a:gd name="T92" fmla="*/ 12 w 977"/>
                <a:gd name="T93" fmla="*/ 377 h 977"/>
                <a:gd name="T94" fmla="*/ 49 w 977"/>
                <a:gd name="T95" fmla="*/ 275 h 977"/>
                <a:gd name="T96" fmla="*/ 109 w 977"/>
                <a:gd name="T97" fmla="*/ 184 h 977"/>
                <a:gd name="T98" fmla="*/ 185 w 977"/>
                <a:gd name="T99" fmla="*/ 107 h 977"/>
                <a:gd name="T100" fmla="*/ 275 w 977"/>
                <a:gd name="T101" fmla="*/ 49 h 977"/>
                <a:gd name="T102" fmla="*/ 378 w 977"/>
                <a:gd name="T103" fmla="*/ 12 h 977"/>
                <a:gd name="T104" fmla="*/ 489 w 977"/>
                <a:gd name="T105"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7" h="977">
                  <a:moveTo>
                    <a:pt x="489" y="147"/>
                  </a:moveTo>
                  <a:lnTo>
                    <a:pt x="443" y="151"/>
                  </a:lnTo>
                  <a:lnTo>
                    <a:pt x="400" y="159"/>
                  </a:lnTo>
                  <a:lnTo>
                    <a:pt x="359" y="173"/>
                  </a:lnTo>
                  <a:lnTo>
                    <a:pt x="320" y="193"/>
                  </a:lnTo>
                  <a:lnTo>
                    <a:pt x="285" y="216"/>
                  </a:lnTo>
                  <a:lnTo>
                    <a:pt x="252" y="245"/>
                  </a:lnTo>
                  <a:lnTo>
                    <a:pt x="225" y="276"/>
                  </a:lnTo>
                  <a:lnTo>
                    <a:pt x="200" y="312"/>
                  </a:lnTo>
                  <a:lnTo>
                    <a:pt x="181" y="350"/>
                  </a:lnTo>
                  <a:lnTo>
                    <a:pt x="167" y="391"/>
                  </a:lnTo>
                  <a:lnTo>
                    <a:pt x="158" y="434"/>
                  </a:lnTo>
                  <a:lnTo>
                    <a:pt x="155" y="481"/>
                  </a:lnTo>
                  <a:lnTo>
                    <a:pt x="158" y="526"/>
                  </a:lnTo>
                  <a:lnTo>
                    <a:pt x="167" y="570"/>
                  </a:lnTo>
                  <a:lnTo>
                    <a:pt x="181" y="611"/>
                  </a:lnTo>
                  <a:lnTo>
                    <a:pt x="200" y="649"/>
                  </a:lnTo>
                  <a:lnTo>
                    <a:pt x="225" y="685"/>
                  </a:lnTo>
                  <a:lnTo>
                    <a:pt x="252" y="716"/>
                  </a:lnTo>
                  <a:lnTo>
                    <a:pt x="284" y="745"/>
                  </a:lnTo>
                  <a:lnTo>
                    <a:pt x="320" y="768"/>
                  </a:lnTo>
                  <a:lnTo>
                    <a:pt x="358" y="788"/>
                  </a:lnTo>
                  <a:lnTo>
                    <a:pt x="400" y="802"/>
                  </a:lnTo>
                  <a:lnTo>
                    <a:pt x="443" y="811"/>
                  </a:lnTo>
                  <a:lnTo>
                    <a:pt x="489" y="813"/>
                  </a:lnTo>
                  <a:lnTo>
                    <a:pt x="534" y="811"/>
                  </a:lnTo>
                  <a:lnTo>
                    <a:pt x="577" y="802"/>
                  </a:lnTo>
                  <a:lnTo>
                    <a:pt x="619" y="788"/>
                  </a:lnTo>
                  <a:lnTo>
                    <a:pt x="657" y="769"/>
                  </a:lnTo>
                  <a:lnTo>
                    <a:pt x="693" y="745"/>
                  </a:lnTo>
                  <a:lnTo>
                    <a:pt x="725" y="716"/>
                  </a:lnTo>
                  <a:lnTo>
                    <a:pt x="752" y="685"/>
                  </a:lnTo>
                  <a:lnTo>
                    <a:pt x="777" y="650"/>
                  </a:lnTo>
                  <a:lnTo>
                    <a:pt x="796" y="611"/>
                  </a:lnTo>
                  <a:lnTo>
                    <a:pt x="810" y="570"/>
                  </a:lnTo>
                  <a:lnTo>
                    <a:pt x="819" y="526"/>
                  </a:lnTo>
                  <a:lnTo>
                    <a:pt x="822" y="481"/>
                  </a:lnTo>
                  <a:lnTo>
                    <a:pt x="819" y="436"/>
                  </a:lnTo>
                  <a:lnTo>
                    <a:pt x="810" y="391"/>
                  </a:lnTo>
                  <a:lnTo>
                    <a:pt x="796" y="350"/>
                  </a:lnTo>
                  <a:lnTo>
                    <a:pt x="777" y="312"/>
                  </a:lnTo>
                  <a:lnTo>
                    <a:pt x="752" y="276"/>
                  </a:lnTo>
                  <a:lnTo>
                    <a:pt x="725" y="245"/>
                  </a:lnTo>
                  <a:lnTo>
                    <a:pt x="692" y="216"/>
                  </a:lnTo>
                  <a:lnTo>
                    <a:pt x="657" y="193"/>
                  </a:lnTo>
                  <a:lnTo>
                    <a:pt x="618" y="173"/>
                  </a:lnTo>
                  <a:lnTo>
                    <a:pt x="577" y="159"/>
                  </a:lnTo>
                  <a:lnTo>
                    <a:pt x="534" y="151"/>
                  </a:lnTo>
                  <a:lnTo>
                    <a:pt x="489" y="147"/>
                  </a:lnTo>
                  <a:close/>
                  <a:moveTo>
                    <a:pt x="489" y="0"/>
                  </a:moveTo>
                  <a:lnTo>
                    <a:pt x="544" y="3"/>
                  </a:lnTo>
                  <a:lnTo>
                    <a:pt x="599" y="12"/>
                  </a:lnTo>
                  <a:lnTo>
                    <a:pt x="652" y="28"/>
                  </a:lnTo>
                  <a:lnTo>
                    <a:pt x="702" y="49"/>
                  </a:lnTo>
                  <a:lnTo>
                    <a:pt x="749" y="76"/>
                  </a:lnTo>
                  <a:lnTo>
                    <a:pt x="792" y="107"/>
                  </a:lnTo>
                  <a:lnTo>
                    <a:pt x="833" y="143"/>
                  </a:lnTo>
                  <a:lnTo>
                    <a:pt x="868" y="183"/>
                  </a:lnTo>
                  <a:lnTo>
                    <a:pt x="900" y="228"/>
                  </a:lnTo>
                  <a:lnTo>
                    <a:pt x="928" y="274"/>
                  </a:lnTo>
                  <a:lnTo>
                    <a:pt x="949" y="325"/>
                  </a:lnTo>
                  <a:lnTo>
                    <a:pt x="965" y="377"/>
                  </a:lnTo>
                  <a:lnTo>
                    <a:pt x="974" y="431"/>
                  </a:lnTo>
                  <a:lnTo>
                    <a:pt x="977" y="488"/>
                  </a:lnTo>
                  <a:lnTo>
                    <a:pt x="974" y="544"/>
                  </a:lnTo>
                  <a:lnTo>
                    <a:pt x="965" y="599"/>
                  </a:lnTo>
                  <a:lnTo>
                    <a:pt x="949" y="652"/>
                  </a:lnTo>
                  <a:lnTo>
                    <a:pt x="928" y="702"/>
                  </a:lnTo>
                  <a:lnTo>
                    <a:pt x="900" y="749"/>
                  </a:lnTo>
                  <a:lnTo>
                    <a:pt x="868" y="792"/>
                  </a:lnTo>
                  <a:lnTo>
                    <a:pt x="833" y="832"/>
                  </a:lnTo>
                  <a:lnTo>
                    <a:pt x="792" y="868"/>
                  </a:lnTo>
                  <a:lnTo>
                    <a:pt x="749" y="900"/>
                  </a:lnTo>
                  <a:lnTo>
                    <a:pt x="702" y="927"/>
                  </a:lnTo>
                  <a:lnTo>
                    <a:pt x="652" y="948"/>
                  </a:lnTo>
                  <a:lnTo>
                    <a:pt x="599" y="964"/>
                  </a:lnTo>
                  <a:lnTo>
                    <a:pt x="544" y="974"/>
                  </a:lnTo>
                  <a:lnTo>
                    <a:pt x="489" y="977"/>
                  </a:lnTo>
                  <a:lnTo>
                    <a:pt x="433" y="974"/>
                  </a:lnTo>
                  <a:lnTo>
                    <a:pt x="378" y="964"/>
                  </a:lnTo>
                  <a:lnTo>
                    <a:pt x="325" y="948"/>
                  </a:lnTo>
                  <a:lnTo>
                    <a:pt x="275" y="927"/>
                  </a:lnTo>
                  <a:lnTo>
                    <a:pt x="228" y="900"/>
                  </a:lnTo>
                  <a:lnTo>
                    <a:pt x="185" y="868"/>
                  </a:lnTo>
                  <a:lnTo>
                    <a:pt x="144" y="832"/>
                  </a:lnTo>
                  <a:lnTo>
                    <a:pt x="109" y="792"/>
                  </a:lnTo>
                  <a:lnTo>
                    <a:pt x="77" y="749"/>
                  </a:lnTo>
                  <a:lnTo>
                    <a:pt x="49" y="702"/>
                  </a:lnTo>
                  <a:lnTo>
                    <a:pt x="28" y="652"/>
                  </a:lnTo>
                  <a:lnTo>
                    <a:pt x="12" y="599"/>
                  </a:lnTo>
                  <a:lnTo>
                    <a:pt x="3" y="544"/>
                  </a:lnTo>
                  <a:lnTo>
                    <a:pt x="0" y="488"/>
                  </a:lnTo>
                  <a:lnTo>
                    <a:pt x="3" y="432"/>
                  </a:lnTo>
                  <a:lnTo>
                    <a:pt x="12" y="377"/>
                  </a:lnTo>
                  <a:lnTo>
                    <a:pt x="28" y="325"/>
                  </a:lnTo>
                  <a:lnTo>
                    <a:pt x="49" y="275"/>
                  </a:lnTo>
                  <a:lnTo>
                    <a:pt x="77" y="228"/>
                  </a:lnTo>
                  <a:lnTo>
                    <a:pt x="109" y="184"/>
                  </a:lnTo>
                  <a:lnTo>
                    <a:pt x="144" y="144"/>
                  </a:lnTo>
                  <a:lnTo>
                    <a:pt x="185" y="107"/>
                  </a:lnTo>
                  <a:lnTo>
                    <a:pt x="228" y="77"/>
                  </a:lnTo>
                  <a:lnTo>
                    <a:pt x="275" y="49"/>
                  </a:lnTo>
                  <a:lnTo>
                    <a:pt x="325" y="28"/>
                  </a:lnTo>
                  <a:lnTo>
                    <a:pt x="378" y="12"/>
                  </a:lnTo>
                  <a:lnTo>
                    <a:pt x="433" y="3"/>
                  </a:lnTo>
                  <a:lnTo>
                    <a:pt x="489" y="0"/>
                  </a:lnTo>
                  <a:close/>
                </a:path>
              </a:pathLst>
            </a:custGeom>
            <a:grpFill/>
            <a:ln w="0">
              <a:noFill/>
              <a:prstDash val="solid"/>
              <a:round/>
            </a:ln>
          </p:spPr>
          <p:txBody>
            <a:bodyPr vert="horz" wrap="square" lIns="91440" tIns="45720" rIns="91440" bIns="45720" numCol="1" anchor="t" anchorCtr="0" compatLnSpc="1"/>
            <a:lstStyle/>
            <a:p>
              <a:endParaRPr 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flipH="1">
            <a:off x="841375" y="4973955"/>
            <a:ext cx="1205230" cy="1191895"/>
          </a:xfrm>
          <a:prstGeom prst="rect">
            <a:avLst/>
          </a:prstGeom>
        </p:spPr>
      </p:pic>
      <p:pic>
        <p:nvPicPr>
          <p:cNvPr id="36" name="Drawing 11" descr="图片"/>
          <p:cNvPicPr/>
          <p:nvPr/>
        </p:nvPicPr>
        <p:blipFill>
          <a:blip r:embed="rId4" cstate="print"/>
          <a:stretch>
            <a:fillRect/>
          </a:stretch>
        </p:blipFill>
        <p:spPr>
          <a:xfrm>
            <a:off x="7978588" y="4733365"/>
            <a:ext cx="3646041" cy="16264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p:cTn id="13" dur="500" fill="hold"/>
                                        <p:tgtEl>
                                          <p:spTgt spid="71"/>
                                        </p:tgtEl>
                                        <p:attrNameLst>
                                          <p:attrName>ppt_w</p:attrName>
                                        </p:attrNameLst>
                                      </p:cBhvr>
                                      <p:tavLst>
                                        <p:tav tm="0">
                                          <p:val>
                                            <p:fltVal val="0"/>
                                          </p:val>
                                        </p:tav>
                                        <p:tav tm="100000">
                                          <p:val>
                                            <p:strVal val="#ppt_w"/>
                                          </p:val>
                                        </p:tav>
                                      </p:tavLst>
                                    </p:anim>
                                    <p:anim calcmode="lin" valueType="num">
                                      <p:cBhvr>
                                        <p:cTn id="14" dur="500" fill="hold"/>
                                        <p:tgtEl>
                                          <p:spTgt spid="71"/>
                                        </p:tgtEl>
                                        <p:attrNameLst>
                                          <p:attrName>ppt_h</p:attrName>
                                        </p:attrNameLst>
                                      </p:cBhvr>
                                      <p:tavLst>
                                        <p:tav tm="0">
                                          <p:val>
                                            <p:fltVal val="0"/>
                                          </p:val>
                                        </p:tav>
                                        <p:tav tm="100000">
                                          <p:val>
                                            <p:strVal val="#ppt_h"/>
                                          </p:val>
                                        </p:tav>
                                      </p:tavLst>
                                    </p:anim>
                                    <p:animEffect transition="in" filter="fade">
                                      <p:cBhvr>
                                        <p:cTn id="15" dur="500"/>
                                        <p:tgtEl>
                                          <p:spTgt spid="7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p:cTn id="19" dur="500" fill="hold"/>
                                        <p:tgtEl>
                                          <p:spTgt spid="60"/>
                                        </p:tgtEl>
                                        <p:attrNameLst>
                                          <p:attrName>ppt_w</p:attrName>
                                        </p:attrNameLst>
                                      </p:cBhvr>
                                      <p:tavLst>
                                        <p:tav tm="0">
                                          <p:val>
                                            <p:fltVal val="0"/>
                                          </p:val>
                                        </p:tav>
                                        <p:tav tm="100000">
                                          <p:val>
                                            <p:strVal val="#ppt_w"/>
                                          </p:val>
                                        </p:tav>
                                      </p:tavLst>
                                    </p:anim>
                                    <p:anim calcmode="lin" valueType="num">
                                      <p:cBhvr>
                                        <p:cTn id="20" dur="500" fill="hold"/>
                                        <p:tgtEl>
                                          <p:spTgt spid="60"/>
                                        </p:tgtEl>
                                        <p:attrNameLst>
                                          <p:attrName>ppt_h</p:attrName>
                                        </p:attrNameLst>
                                      </p:cBhvr>
                                      <p:tavLst>
                                        <p:tav tm="0">
                                          <p:val>
                                            <p:fltVal val="0"/>
                                          </p:val>
                                        </p:tav>
                                        <p:tav tm="100000">
                                          <p:val>
                                            <p:strVal val="#ppt_h"/>
                                          </p:val>
                                        </p:tav>
                                      </p:tavLst>
                                    </p:anim>
                                    <p:animEffect transition="in" filter="fade">
                                      <p:cBhvr>
                                        <p:cTn id="21" dur="500"/>
                                        <p:tgtEl>
                                          <p:spTgt spid="6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p:cTn id="31" dur="500" fill="hold"/>
                                        <p:tgtEl>
                                          <p:spTgt spid="51"/>
                                        </p:tgtEl>
                                        <p:attrNameLst>
                                          <p:attrName>ppt_w</p:attrName>
                                        </p:attrNameLst>
                                      </p:cBhvr>
                                      <p:tavLst>
                                        <p:tav tm="0">
                                          <p:val>
                                            <p:fltVal val="0"/>
                                          </p:val>
                                        </p:tav>
                                        <p:tav tm="100000">
                                          <p:val>
                                            <p:strVal val="#ppt_w"/>
                                          </p:val>
                                        </p:tav>
                                      </p:tavLst>
                                    </p:anim>
                                    <p:anim calcmode="lin" valueType="num">
                                      <p:cBhvr>
                                        <p:cTn id="32" dur="500" fill="hold"/>
                                        <p:tgtEl>
                                          <p:spTgt spid="51"/>
                                        </p:tgtEl>
                                        <p:attrNameLst>
                                          <p:attrName>ppt_h</p:attrName>
                                        </p:attrNameLst>
                                      </p:cBhvr>
                                      <p:tavLst>
                                        <p:tav tm="0">
                                          <p:val>
                                            <p:fltVal val="0"/>
                                          </p:val>
                                        </p:tav>
                                        <p:tav tm="100000">
                                          <p:val>
                                            <p:strVal val="#ppt_h"/>
                                          </p:val>
                                        </p:tav>
                                      </p:tavLst>
                                    </p:anim>
                                    <p:animEffect transition="in" filter="fade">
                                      <p:cBhvr>
                                        <p:cTn id="3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1012162" y="1843645"/>
            <a:ext cx="5639650" cy="4247317"/>
          </a:xfrm>
          <a:prstGeom prst="rect">
            <a:avLst/>
          </a:prstGeom>
          <a:noFill/>
        </p:spPr>
        <p:txBody>
          <a:bodyPr wrap="square" rtlCol="0">
            <a:spAutoFit/>
          </a:bodyPr>
          <a:lstStyle/>
          <a:p>
            <a:pPr lvl="0" indent="457200" fontAlgn="auto">
              <a:lnSpc>
                <a:spcPct val="150000"/>
              </a:lnSpc>
              <a:defRPr/>
            </a:pPr>
            <a:r>
              <a:rPr lang="zh-CN" altLang="en-US" dirty="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厨房验收工作人员操作可视验收秤称重验收，首先，在可视验收秤上一键下载当日全部</a:t>
            </a:r>
            <a:r>
              <a:rPr lang="zh-CN" altLang="en-US" dirty="0" smtClean="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订单（</a:t>
            </a:r>
            <a:r>
              <a:rPr lang="zh-CN" altLang="en-US" dirty="0" smtClean="0">
                <a:solidFill>
                  <a:srgbClr val="FF0000"/>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可从系统平台上获取或对接第三方平台公司获取）</a:t>
            </a:r>
            <a:r>
              <a:rPr lang="zh-CN" altLang="en-US" dirty="0" smtClean="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，然后选择</a:t>
            </a:r>
            <a:r>
              <a:rPr lang="zh-CN" altLang="en-US" dirty="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供应</a:t>
            </a:r>
            <a:r>
              <a:rPr lang="zh-CN" altLang="en-US" dirty="0" smtClean="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商（</a:t>
            </a:r>
            <a:r>
              <a:rPr lang="zh-CN" altLang="en-US" dirty="0" smtClean="0">
                <a:solidFill>
                  <a:srgbClr val="FF0000"/>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平台审核过的供应商</a:t>
            </a:r>
            <a:r>
              <a:rPr lang="zh-CN" altLang="en-US" dirty="0" smtClean="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a:t>
            </a:r>
            <a:r>
              <a:rPr lang="zh-CN" altLang="en-US" dirty="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依次对该供应商订单里的食材一一称重验收(可按件批量验收)，系统自动采集重量和高清图片，在高清图片上叠加相关信息水印，同时关联溯源信息，人工不可干预，确保食品采购真实性</a:t>
            </a:r>
            <a:r>
              <a:rPr lang="zh-CN" altLang="en-US" dirty="0" smtClean="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a:t>
            </a:r>
            <a:endParaRPr lang="en-US" altLang="zh-CN" dirty="0" smtClean="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a:p>
            <a:pPr lvl="0" indent="457200" fontAlgn="auto">
              <a:lnSpc>
                <a:spcPct val="150000"/>
              </a:lnSpc>
              <a:defRPr/>
            </a:pPr>
            <a:r>
              <a:rPr lang="zh-CN" altLang="en-US" dirty="0" smtClean="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也可以使用扫码枪对送货的单证进行扫码，直接获取订单信息，点击验收。</a:t>
            </a:r>
            <a:endParaRPr lang="en-US" altLang="zh-CN" dirty="0" smtClean="0">
              <a:solidFill>
                <a:srgbClr val="E7E6E6">
                  <a:lumMod val="25000"/>
                </a:srgbClr>
              </a:solidFill>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12" name="组合 11"/>
          <p:cNvGrpSpPr/>
          <p:nvPr/>
        </p:nvGrpSpPr>
        <p:grpSpPr>
          <a:xfrm>
            <a:off x="267025" y="199533"/>
            <a:ext cx="3614089" cy="800329"/>
            <a:chOff x="267025" y="199533"/>
            <a:chExt cx="3614089" cy="800329"/>
          </a:xfrm>
        </p:grpSpPr>
        <p:sp>
          <p:nvSpPr>
            <p:cNvPr id="13" name="TextBox 76"/>
            <p:cNvSpPr txBox="1"/>
            <p:nvPr/>
          </p:nvSpPr>
          <p:spPr>
            <a:xfrm>
              <a:off x="1083880" y="477892"/>
              <a:ext cx="2316480" cy="5219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主要功能模块</a:t>
              </a:r>
              <a:endParaRPr kumimoji="0" lang="zh-CN" altLang="en-US" sz="28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4" name="文本框 13"/>
            <p:cNvSpPr txBox="1"/>
            <p:nvPr/>
          </p:nvSpPr>
          <p:spPr>
            <a:xfrm>
              <a:off x="1083880" y="232246"/>
              <a:ext cx="2797234" cy="26035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altLang="zh-CN" sz="110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Main Function Modules</a:t>
              </a:r>
              <a:endParaRPr kumimoji="0" lang="en-US" altLang="zh-CN" sz="1100" b="0" i="0" u="none" strike="noStrike" kern="1200" cap="none" spc="0" normalizeH="0" baseline="0" noProof="0" dirty="0">
                <a:ln>
                  <a:noFill/>
                </a:ln>
                <a:solidFill>
                  <a:srgbClr val="0274A8"/>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15" name="等腰三角形 14"/>
            <p:cNvSpPr/>
            <p:nvPr/>
          </p:nvSpPr>
          <p:spPr>
            <a:xfrm rot="5400000" flipH="1">
              <a:off x="213733" y="252825"/>
              <a:ext cx="772736" cy="666152"/>
            </a:xfrm>
            <a:prstGeom prst="triangle">
              <a:avLst/>
            </a:prstGeom>
            <a:solidFill>
              <a:srgbClr val="027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 name="TextBox 76"/>
          <p:cNvSpPr txBox="1"/>
          <p:nvPr/>
        </p:nvSpPr>
        <p:spPr>
          <a:xfrm>
            <a:off x="1083881" y="1218630"/>
            <a:ext cx="3255860" cy="460375"/>
          </a:xfrm>
          <a:prstGeom prst="rect">
            <a:avLst/>
          </a:prstGeom>
          <a:solidFill>
            <a:srgbClr val="0274A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（四）厨房验收</a:t>
            </a:r>
            <a:endParaRPr kumimoji="0" lang="zh-CN" altLang="en-US" sz="2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pic>
        <p:nvPicPr>
          <p:cNvPr id="3" name="图片 2" descr="492395465910560678"/>
          <p:cNvPicPr>
            <a:picLocks noChangeAspect="1"/>
          </p:cNvPicPr>
          <p:nvPr/>
        </p:nvPicPr>
        <p:blipFill>
          <a:blip r:embed="rId1" cstate="print"/>
          <a:stretch>
            <a:fillRect/>
          </a:stretch>
        </p:blipFill>
        <p:spPr>
          <a:xfrm>
            <a:off x="6903833" y="2629236"/>
            <a:ext cx="4648835" cy="31007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fade/>
      </p:transition>
    </mc:Choice>
    <mc:Fallback>
      <p:transition spd="slow" advClick="0" advTm="0">
        <p:fade/>
      </p:transition>
    </mc:Fallback>
  </mc:AlternateContent>
</p:sld>
</file>

<file path=ppt/tags/tag1.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10.xml><?xml version="1.0" encoding="utf-8"?>
<p:tagLst xmlns:p="http://schemas.openxmlformats.org/presentationml/2006/main">
  <p:tag name="KSO_WM_UNIT_PLACING_PICTURE_USER_VIEWPORT" val="{&quot;height&quot;:6799,&quot;width&quot;:2750}"/>
</p:tagLst>
</file>

<file path=ppt/tags/tag11.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12.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13.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14.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15.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16.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17.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18.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19.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2.xml><?xml version="1.0" encoding="utf-8"?>
<p:tagLst xmlns:p="http://schemas.openxmlformats.org/presentationml/2006/main">
  <p:tag name="KSO_WM_UNIT_PLACING_PICTURE_USER_VIEWPORT" val="{&quot;height&quot;:3645,&quot;width&quot;:15795}"/>
</p:tagLst>
</file>

<file path=ppt/tags/tag20.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21.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22.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23.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24.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25.xml><?xml version="1.0" encoding="utf-8"?>
<p:tagLst xmlns:p="http://schemas.openxmlformats.org/presentationml/2006/main">
  <p:tag name="ISPRING_PRESENTATION_TITLE" val="5-0122-6企业宣传"/>
  <p:tag name="KSO_WPP_MARK_KEY" val="1e941f8a-266e-4a0b-8252-b0b6d0492f91"/>
  <p:tag name="COMMONDATA" val="eyJoZGlkIjoiOGI4NjkzZjVjODcyNjRlYTdmNjNlYTZlYzdlZWU4YmQifQ=="/>
</p:tagLst>
</file>

<file path=ppt/tags/tag3.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4.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5.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6.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7.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8.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ags/tag9.xml><?xml version="1.0" encoding="utf-8"?>
<p:tagLst xmlns:p="http://schemas.openxmlformats.org/presentationml/2006/main">
  <p:tag name="MH_TYPE" val="#NeiR#"/>
  <p:tag name="MH_NUMBER" val="2"/>
  <p:tag name="MH_CATEGORY" val="#TuWHP#"/>
  <p:tag name="MH_LAYOUT" val="SubTitleText"/>
  <p:tag name="MH" val="20170726164042"/>
  <p:tag name="MH_LIBRARY" val="GRAPHIC"/>
</p:tagLst>
</file>

<file path=ppt/theme/theme1.xml><?xml version="1.0" encoding="utf-8"?>
<a:theme xmlns:a="http://schemas.openxmlformats.org/drawingml/2006/main" name="AAAAAAAAAAAAAAAAAAAAAAAAAAA">
  <a:themeElements>
    <a:clrScheme name="自定义 350">
      <a:dk1>
        <a:sysClr val="windowText" lastClr="000000"/>
      </a:dk1>
      <a:lt1>
        <a:sysClr val="window" lastClr="FFFFFF"/>
      </a:lt1>
      <a:dk2>
        <a:srgbClr val="44546A"/>
      </a:dk2>
      <a:lt2>
        <a:srgbClr val="E7E6E6"/>
      </a:lt2>
      <a:accent1>
        <a:srgbClr val="0274A8"/>
      </a:accent1>
      <a:accent2>
        <a:srgbClr val="0396D9"/>
      </a:accent2>
      <a:accent3>
        <a:srgbClr val="0274A8"/>
      </a:accent3>
      <a:accent4>
        <a:srgbClr val="0396D9"/>
      </a:accent4>
      <a:accent5>
        <a:srgbClr val="0274A8"/>
      </a:accent5>
      <a:accent6>
        <a:srgbClr val="0396D9"/>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4487</Words>
  <Application>WPS 演示</Application>
  <PresentationFormat>自定义</PresentationFormat>
  <Paragraphs>287</Paragraphs>
  <Slides>49</Slides>
  <Notes>54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49</vt:i4>
      </vt:variant>
    </vt:vector>
  </HeadingPairs>
  <TitlesOfParts>
    <vt:vector size="61" baseType="lpstr">
      <vt:lpstr>Arial</vt:lpstr>
      <vt:lpstr>宋体</vt:lpstr>
      <vt:lpstr>Wingdings</vt:lpstr>
      <vt:lpstr>Source Han Serif SC</vt:lpstr>
      <vt:lpstr>Calibri</vt:lpstr>
      <vt:lpstr>Calibri Light</vt:lpstr>
      <vt:lpstr>Symbol</vt:lpstr>
      <vt:lpstr>微软雅黑</vt:lpstr>
      <vt:lpstr>Arial Unicode MS</vt:lpstr>
      <vt:lpstr>等线 Light</vt:lpstr>
      <vt:lpstr>等线</vt:lpstr>
      <vt:lpstr>AAAAAAAAAAAAAAAAAAAAAAAAAAA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验收后系统采集的图片  1、食材秤台拍照图片； 2、称重采集重量截屏； 3、单证同步拍摄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5-0122-6企业宣传</dc:title>
  <dc:creator>Administrator</dc:creator>
  <cp:lastModifiedBy>马来</cp:lastModifiedBy>
  <cp:revision>26</cp:revision>
  <dcterms:created xsi:type="dcterms:W3CDTF">2019-01-22T05:38:00Z</dcterms:created>
  <dcterms:modified xsi:type="dcterms:W3CDTF">2023-06-01T06:05:18Z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46876532512A4BB8BCDAFAF098F95877</vt:lpwstr>
  </property>
</Properties>
</file>